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m4a" ContentType="audio/mp4"/>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712" autoAdjust="0"/>
  </p:normalViewPr>
  <p:slideViewPr>
    <p:cSldViewPr snapToGrid="0">
      <p:cViewPr varScale="1">
        <p:scale>
          <a:sx n="81" d="100"/>
          <a:sy n="81" d="100"/>
        </p:scale>
        <p:origin x="33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2E3F5-080D-4192-8B46-A0E7EFDB62DA}" type="datetimeFigureOut">
              <a:rPr lang="en-GB" smtClean="0"/>
              <a:t>16/04/2020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1C76-3217-4926-B2B1-F056F590DF86}" type="slidenum">
              <a:rPr lang="en-GB" smtClean="0"/>
              <a:t>‹#›</a:t>
            </a:fld>
            <a:endParaRPr lang="en-GB"/>
          </a:p>
        </p:txBody>
      </p:sp>
    </p:spTree>
    <p:extLst>
      <p:ext uri="{BB962C8B-B14F-4D97-AF65-F5344CB8AC3E}">
        <p14:creationId xmlns:p14="http://schemas.microsoft.com/office/powerpoint/2010/main" val="18596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1CAAC29-8D6F-48CC-97F2-E52DB22EE313}" type="slidenum">
              <a:rPr lang="en-GB" smtClean="0"/>
              <a:t>3</a:t>
            </a:fld>
            <a:endParaRPr lang="en-GB"/>
          </a:p>
        </p:txBody>
      </p:sp>
    </p:spTree>
    <p:extLst>
      <p:ext uri="{BB962C8B-B14F-4D97-AF65-F5344CB8AC3E}">
        <p14:creationId xmlns:p14="http://schemas.microsoft.com/office/powerpoint/2010/main" val="124978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Remember:  </a:t>
            </a:r>
            <a:r>
              <a:rPr lang="en-US" sz="1200" u="sng" dirty="0" smtClean="0">
                <a:solidFill>
                  <a:schemeClr val="tx1"/>
                </a:solidFill>
                <a:latin typeface="Arial" panose="020B0604020202020204" pitchFamily="34" charset="0"/>
                <a:cs typeface="Arial" panose="020B0604020202020204" pitchFamily="34" charset="0"/>
              </a:rPr>
              <a:t>Stars produce light</a:t>
            </a:r>
            <a:r>
              <a:rPr lang="en-US" sz="1200" dirty="0" smtClean="0">
                <a:solidFill>
                  <a:schemeClr val="tx1"/>
                </a:solidFill>
                <a:latin typeface="Arial" panose="020B0604020202020204" pitchFamily="34" charset="0"/>
                <a:cs typeface="Arial" panose="020B0604020202020204" pitchFamily="34" charset="0"/>
              </a:rPr>
              <a:t>.  </a:t>
            </a:r>
            <a:r>
              <a:rPr lang="en-US" sz="1200" u="sng" dirty="0" smtClean="0">
                <a:solidFill>
                  <a:schemeClr val="tx1"/>
                </a:solidFill>
                <a:latin typeface="Arial" panose="020B0604020202020204" pitchFamily="34" charset="0"/>
                <a:cs typeface="Arial" panose="020B0604020202020204" pitchFamily="34" charset="0"/>
              </a:rPr>
              <a:t>Planets reflect light</a:t>
            </a:r>
            <a:r>
              <a:rPr lang="en-US" sz="1200" dirty="0" smtClean="0">
                <a:solidFill>
                  <a:srgbClr val="FF0000"/>
                </a:solidFill>
                <a:latin typeface="Arial" panose="020B0604020202020204" pitchFamily="34" charset="0"/>
                <a:cs typeface="Arial" panose="020B0604020202020204" pitchFamily="34" charset="0"/>
              </a:rPr>
              <a:t>.</a:t>
            </a:r>
          </a:p>
          <a:p>
            <a:endParaRPr lang="en-GB" dirty="0"/>
          </a:p>
        </p:txBody>
      </p:sp>
      <p:sp>
        <p:nvSpPr>
          <p:cNvPr id="4" name="Slide Number Placeholder 3"/>
          <p:cNvSpPr>
            <a:spLocks noGrp="1"/>
          </p:cNvSpPr>
          <p:nvPr>
            <p:ph type="sldNum" sz="quarter" idx="10"/>
          </p:nvPr>
        </p:nvSpPr>
        <p:spPr/>
        <p:txBody>
          <a:bodyPr/>
          <a:lstStyle/>
          <a:p>
            <a:fld id="{8A041C76-3217-4926-B2B1-F056F590DF86}" type="slidenum">
              <a:rPr lang="en-GB" smtClean="0"/>
              <a:t>6</a:t>
            </a:fld>
            <a:endParaRPr lang="en-GB"/>
          </a:p>
        </p:txBody>
      </p:sp>
    </p:spTree>
    <p:extLst>
      <p:ext uri="{BB962C8B-B14F-4D97-AF65-F5344CB8AC3E}">
        <p14:creationId xmlns:p14="http://schemas.microsoft.com/office/powerpoint/2010/main" val="241169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AAC29-8D6F-48CC-97F2-E52DB22EE313}" type="slidenum">
              <a:rPr lang="en-GB" smtClean="0"/>
              <a:t>7</a:t>
            </a:fld>
            <a:endParaRPr lang="en-GB"/>
          </a:p>
        </p:txBody>
      </p:sp>
    </p:spTree>
    <p:extLst>
      <p:ext uri="{BB962C8B-B14F-4D97-AF65-F5344CB8AC3E}">
        <p14:creationId xmlns:p14="http://schemas.microsoft.com/office/powerpoint/2010/main" val="180388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1DE0FF-71E7-4468-8892-2AEE6A9B4ECC}" type="slidenum">
              <a:rPr lang="en-GB"/>
              <a:pPr/>
              <a:t>8</a:t>
            </a:fld>
            <a:endParaRPr lang="en-GB"/>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02536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AAC29-8D6F-48CC-97F2-E52DB22EE313}" type="slidenum">
              <a:rPr lang="en-GB" smtClean="0"/>
              <a:t>10</a:t>
            </a:fld>
            <a:endParaRPr lang="en-GB"/>
          </a:p>
        </p:txBody>
      </p:sp>
    </p:spTree>
    <p:extLst>
      <p:ext uri="{BB962C8B-B14F-4D97-AF65-F5344CB8AC3E}">
        <p14:creationId xmlns:p14="http://schemas.microsoft.com/office/powerpoint/2010/main" val="62320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041C76-3217-4926-B2B1-F056F590DF86}" type="slidenum">
              <a:rPr lang="en-GB" smtClean="0"/>
              <a:t>15</a:t>
            </a:fld>
            <a:endParaRPr lang="en-GB"/>
          </a:p>
        </p:txBody>
      </p:sp>
    </p:spTree>
    <p:extLst>
      <p:ext uri="{BB962C8B-B14F-4D97-AF65-F5344CB8AC3E}">
        <p14:creationId xmlns:p14="http://schemas.microsoft.com/office/powerpoint/2010/main" val="400480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5597514-4F70-4CED-9123-6E8E833DCD1F}" type="datetime1">
              <a:rPr lang="en-GB" smtClean="0"/>
              <a:t>16/04/2020</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GB" smtClean="0"/>
              <a:t>Earth as home of Man by Alafia, A.O. (Ph.D)</a:t>
            </a:r>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51956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5FFBD6-D846-4B05-A26E-9046BB44CBD9}" type="datetime1">
              <a:rPr lang="en-GB" smtClean="0"/>
              <a:t>16/04/2020</a:t>
            </a:fld>
            <a:endParaRPr lang="en-GB"/>
          </a:p>
        </p:txBody>
      </p:sp>
      <p:sp>
        <p:nvSpPr>
          <p:cNvPr id="6" name="Footer Placeholder 5"/>
          <p:cNvSpPr>
            <a:spLocks noGrp="1"/>
          </p:cNvSpPr>
          <p:nvPr>
            <p:ph type="ftr" sz="quarter" idx="11"/>
          </p:nvPr>
        </p:nvSpPr>
        <p:spPr/>
        <p:txBody>
          <a:bodyPr/>
          <a:lstStyle/>
          <a:p>
            <a:r>
              <a:rPr lang="en-GB" smtClean="0"/>
              <a:t>Earth as home of Man by Alafia, A.O. (Ph.D)</a:t>
            </a:r>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193720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567DC5-F8C5-4AA7-9CB3-6324BFA14EEE}"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269193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0213CD-4820-4995-9DB3-7771E3CBED04}"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3655360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F821BE-AECB-49D1-9FB4-47E1FEBFE324}"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300605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CA6B727-2010-4080-AA6E-F5629A10A507}" type="datetime1">
              <a:rPr lang="en-GB" smtClean="0"/>
              <a:t>16/04/2020</a:t>
            </a:fld>
            <a:endParaRPr lang="en-GB"/>
          </a:p>
        </p:txBody>
      </p:sp>
      <p:sp>
        <p:nvSpPr>
          <p:cNvPr id="8" name="Footer Placeholder 7"/>
          <p:cNvSpPr>
            <a:spLocks noGrp="1"/>
          </p:cNvSpPr>
          <p:nvPr>
            <p:ph type="ftr" sz="quarter" idx="11"/>
          </p:nvPr>
        </p:nvSpPr>
        <p:spPr/>
        <p:txBody>
          <a:bodyPr/>
          <a:lstStyle/>
          <a:p>
            <a:r>
              <a:rPr lang="en-GB" smtClean="0"/>
              <a:t>Earth as home of Man by Alafia, A.O. (Ph.D)</a:t>
            </a:r>
            <a:endParaRPr lang="en-GB"/>
          </a:p>
        </p:txBody>
      </p:sp>
      <p:sp>
        <p:nvSpPr>
          <p:cNvPr id="9" name="Slide Number Placeholder 8"/>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796126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B407B1B-CC23-4B0D-BBDE-D022B74B054C}" type="datetime1">
              <a:rPr lang="en-GB" smtClean="0"/>
              <a:t>16/04/2020</a:t>
            </a:fld>
            <a:endParaRPr lang="en-GB"/>
          </a:p>
        </p:txBody>
      </p:sp>
      <p:sp>
        <p:nvSpPr>
          <p:cNvPr id="8" name="Footer Placeholder 7"/>
          <p:cNvSpPr>
            <a:spLocks noGrp="1"/>
          </p:cNvSpPr>
          <p:nvPr>
            <p:ph type="ftr" sz="quarter" idx="11"/>
          </p:nvPr>
        </p:nvSpPr>
        <p:spPr>
          <a:xfrm>
            <a:off x="561111" y="6391838"/>
            <a:ext cx="3644282" cy="304801"/>
          </a:xfrm>
        </p:spPr>
        <p:txBody>
          <a:bodyPr/>
          <a:lstStyle/>
          <a:p>
            <a:r>
              <a:rPr lang="en-GB" smtClean="0"/>
              <a:t>Earth as home of Man by Alafia, A.O. (Ph.D)</a:t>
            </a:r>
            <a:endParaRPr lang="en-GB"/>
          </a:p>
        </p:txBody>
      </p:sp>
      <p:sp>
        <p:nvSpPr>
          <p:cNvPr id="9" name="Slide Number Placeholder 8"/>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3216815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100D69C-E65F-41FE-B092-AD45FA348CAB}"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198716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DC014AB-DEE7-41FD-9312-9B583FE6EB7C}"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134639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2E4A43-43CA-4C2F-9B91-0BD57A063E9A}"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23331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034F57-A716-497D-BF96-ADBA34BD9F55}" type="datetime1">
              <a:rPr lang="en-GB" smtClean="0"/>
              <a:t>16/04/2020</a:t>
            </a:fld>
            <a:endParaRPr lang="en-GB"/>
          </a:p>
        </p:txBody>
      </p:sp>
      <p:sp>
        <p:nvSpPr>
          <p:cNvPr id="5" name="Footer Placeholder 4"/>
          <p:cNvSpPr>
            <a:spLocks noGrp="1"/>
          </p:cNvSpPr>
          <p:nvPr>
            <p:ph type="ftr" sz="quarter" idx="11"/>
          </p:nvPr>
        </p:nvSpPr>
        <p:spPr/>
        <p:txBody>
          <a:bodyPr/>
          <a:lstStyle/>
          <a:p>
            <a:r>
              <a:rPr lang="en-GB" smtClean="0"/>
              <a:t>Earth as home of Man by Alafia, A.O. (Ph.D)</a:t>
            </a:r>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539420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DCE275-0E39-4824-95CA-15FFB64D0CA3}" type="datetime1">
              <a:rPr lang="en-GB" smtClean="0"/>
              <a:t>16/04/2020</a:t>
            </a:fld>
            <a:endParaRPr lang="en-GB"/>
          </a:p>
        </p:txBody>
      </p:sp>
      <p:sp>
        <p:nvSpPr>
          <p:cNvPr id="6" name="Footer Placeholder 5"/>
          <p:cNvSpPr>
            <a:spLocks noGrp="1"/>
          </p:cNvSpPr>
          <p:nvPr>
            <p:ph type="ftr" sz="quarter" idx="11"/>
          </p:nvPr>
        </p:nvSpPr>
        <p:spPr/>
        <p:txBody>
          <a:bodyPr/>
          <a:lstStyle/>
          <a:p>
            <a:r>
              <a:rPr lang="en-GB" smtClean="0"/>
              <a:t>Earth as home of Man by Alafia, A.O. (Ph.D)</a:t>
            </a:r>
            <a:endParaRPr lang="en-GB"/>
          </a:p>
        </p:txBody>
      </p:sp>
      <p:sp>
        <p:nvSpPr>
          <p:cNvPr id="7" name="Slide Number Placeholder 6"/>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189953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31A4795-C6C0-466D-B2B6-11F97B198059}" type="datetime1">
              <a:rPr lang="en-GB" smtClean="0"/>
              <a:t>16/04/2020</a:t>
            </a:fld>
            <a:endParaRPr lang="en-GB"/>
          </a:p>
        </p:txBody>
      </p:sp>
      <p:sp>
        <p:nvSpPr>
          <p:cNvPr id="8" name="Footer Placeholder 7"/>
          <p:cNvSpPr>
            <a:spLocks noGrp="1"/>
          </p:cNvSpPr>
          <p:nvPr>
            <p:ph type="ftr" sz="quarter" idx="11"/>
          </p:nvPr>
        </p:nvSpPr>
        <p:spPr/>
        <p:txBody>
          <a:bodyPr/>
          <a:lstStyle/>
          <a:p>
            <a:r>
              <a:rPr lang="en-GB" smtClean="0"/>
              <a:t>Earth as home of Man by Alafia, A.O. (Ph.D)</a:t>
            </a:r>
            <a:endParaRPr lang="en-GB"/>
          </a:p>
        </p:txBody>
      </p:sp>
      <p:sp>
        <p:nvSpPr>
          <p:cNvPr id="9" name="Slide Number Placeholder 8"/>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419016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CEA21BF-A279-476B-A0DF-292426500B14}" type="datetime1">
              <a:rPr lang="en-GB" smtClean="0"/>
              <a:t>16/04/2020</a:t>
            </a:fld>
            <a:endParaRPr lang="en-GB"/>
          </a:p>
        </p:txBody>
      </p:sp>
      <p:sp>
        <p:nvSpPr>
          <p:cNvPr id="4" name="Footer Placeholder 3"/>
          <p:cNvSpPr>
            <a:spLocks noGrp="1"/>
          </p:cNvSpPr>
          <p:nvPr>
            <p:ph type="ftr" sz="quarter" idx="11"/>
          </p:nvPr>
        </p:nvSpPr>
        <p:spPr/>
        <p:txBody>
          <a:bodyPr/>
          <a:lstStyle/>
          <a:p>
            <a:r>
              <a:rPr lang="en-GB" smtClean="0"/>
              <a:t>Earth as home of Man by Alafia, A.O. (Ph.D)</a:t>
            </a:r>
            <a:endParaRPr lang="en-GB"/>
          </a:p>
        </p:txBody>
      </p:sp>
      <p:sp>
        <p:nvSpPr>
          <p:cNvPr id="5" name="Slide Number Placeholder 4"/>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1820705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FB667-2474-409B-BD1B-BCC8878BF353}" type="datetime1">
              <a:rPr lang="en-GB" smtClean="0"/>
              <a:t>16/04/2020</a:t>
            </a:fld>
            <a:endParaRPr lang="en-GB"/>
          </a:p>
        </p:txBody>
      </p:sp>
      <p:sp>
        <p:nvSpPr>
          <p:cNvPr id="3" name="Footer Placeholder 2"/>
          <p:cNvSpPr>
            <a:spLocks noGrp="1"/>
          </p:cNvSpPr>
          <p:nvPr>
            <p:ph type="ftr" sz="quarter" idx="11"/>
          </p:nvPr>
        </p:nvSpPr>
        <p:spPr/>
        <p:txBody>
          <a:bodyPr/>
          <a:lstStyle/>
          <a:p>
            <a:r>
              <a:rPr lang="en-GB" smtClean="0"/>
              <a:t>Earth as home of Man by Alafia, A.O. (Ph.D)</a:t>
            </a:r>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371316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2784FE-DBC5-4B51-A0C0-28336955D10D}" type="datetime1">
              <a:rPr lang="en-GB" smtClean="0"/>
              <a:t>16/04/2020</a:t>
            </a:fld>
            <a:endParaRPr lang="en-GB"/>
          </a:p>
        </p:txBody>
      </p:sp>
      <p:sp>
        <p:nvSpPr>
          <p:cNvPr id="6" name="Footer Placeholder 5"/>
          <p:cNvSpPr>
            <a:spLocks noGrp="1"/>
          </p:cNvSpPr>
          <p:nvPr>
            <p:ph type="ftr" sz="quarter" idx="11"/>
          </p:nvPr>
        </p:nvSpPr>
        <p:spPr/>
        <p:txBody>
          <a:bodyPr/>
          <a:lstStyle/>
          <a:p>
            <a:r>
              <a:rPr lang="en-GB" smtClean="0"/>
              <a:t>Earth as home of Man by Alafia, A.O. (Ph.D)</a:t>
            </a:r>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318527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BFA485-7036-4832-8E6F-F60E0FA9E2EF}" type="datetime1">
              <a:rPr lang="en-GB" smtClean="0"/>
              <a:t>16/04/2020</a:t>
            </a:fld>
            <a:endParaRPr lang="en-GB"/>
          </a:p>
        </p:txBody>
      </p:sp>
      <p:sp>
        <p:nvSpPr>
          <p:cNvPr id="6" name="Footer Placeholder 5"/>
          <p:cNvSpPr>
            <a:spLocks noGrp="1"/>
          </p:cNvSpPr>
          <p:nvPr>
            <p:ph type="ftr" sz="quarter" idx="11"/>
          </p:nvPr>
        </p:nvSpPr>
        <p:spPr/>
        <p:txBody>
          <a:bodyPr/>
          <a:lstStyle/>
          <a:p>
            <a:r>
              <a:rPr lang="en-GB" smtClean="0"/>
              <a:t>Earth as home of Man by Alafia, A.O. (Ph.D)</a:t>
            </a:r>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50E8C4-A921-4D3E-8CA9-60058405A0F5}" type="slidenum">
              <a:rPr lang="en-GB" smtClean="0"/>
              <a:t>‹#›</a:t>
            </a:fld>
            <a:endParaRPr lang="en-GB"/>
          </a:p>
        </p:txBody>
      </p:sp>
    </p:spTree>
    <p:extLst>
      <p:ext uri="{BB962C8B-B14F-4D97-AF65-F5344CB8AC3E}">
        <p14:creationId xmlns:p14="http://schemas.microsoft.com/office/powerpoint/2010/main" val="2156017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DD3CCCB-DD5D-46B9-AFE9-15BB4EC63F91}" type="datetime1">
              <a:rPr lang="en-GB" smtClean="0"/>
              <a:t>16/04/2020</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GB" smtClean="0"/>
              <a:t>Earth as home of Man by Alafia, A.O. (Ph.D)</a:t>
            </a:r>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350E8C4-A921-4D3E-8CA9-60058405A0F5}" type="slidenum">
              <a:rPr lang="en-GB" smtClean="0"/>
              <a:t>‹#›</a:t>
            </a:fld>
            <a:endParaRPr lang="en-GB"/>
          </a:p>
        </p:txBody>
      </p:sp>
    </p:spTree>
    <p:extLst>
      <p:ext uri="{BB962C8B-B14F-4D97-AF65-F5344CB8AC3E}">
        <p14:creationId xmlns:p14="http://schemas.microsoft.com/office/powerpoint/2010/main" val="3017082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hyperlink" Target="http://www.youtube.com/watch?v=R3jr0DaV8N8" TargetMode="Externa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hyperlink" Target="https://en.wikipedia.org/wiki/Solar_System" TargetMode="External"/><Relationship Id="rId5" Type="http://schemas.openxmlformats.org/officeDocument/2006/relationships/hyperlink" Target="http://amazing-space.stsci.edu/resources/explorations/galaxies-galore/build/index.html" TargetMode="Externa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Planet" TargetMode="External"/><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en.wikipedia.org/wiki/Sun" TargetMode="External"/><Relationship Id="rId12" Type="http://schemas.openxmlformats.org/officeDocument/2006/relationships/hyperlink" Target="https://en.wikipedia.org/wiki/Mercury_(planet)"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en.wikipedia.org/wiki/Gravity" TargetMode="External"/><Relationship Id="rId11" Type="http://schemas.openxmlformats.org/officeDocument/2006/relationships/hyperlink" Target="https://en.wikipedia.org/wiki/Natural_satellite" TargetMode="External"/><Relationship Id="rId5" Type="http://schemas.openxmlformats.org/officeDocument/2006/relationships/image" Target="../media/image4.png"/><Relationship Id="rId10" Type="http://schemas.openxmlformats.org/officeDocument/2006/relationships/hyperlink" Target="https://en.wikipedia.org/wiki/Small_Solar_System_body" TargetMode="External"/><Relationship Id="rId4" Type="http://schemas.openxmlformats.org/officeDocument/2006/relationships/notesSlide" Target="../notesSlides/notesSlide2.xml"/><Relationship Id="rId9" Type="http://schemas.openxmlformats.org/officeDocument/2006/relationships/hyperlink" Target="https://en.wikipedia.org/wiki/Dwarf_planet"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New_Horizons" TargetMode="External"/><Relationship Id="rId13" Type="http://schemas.openxmlformats.org/officeDocument/2006/relationships/hyperlink" Target="https://en.wikipedia.org/wiki/Dysnomia_(moon)" TargetMode="External"/><Relationship Id="rId3" Type="http://schemas.openxmlformats.org/officeDocument/2006/relationships/slideLayout" Target="../slideLayouts/slideLayout2.xml"/><Relationship Id="rId7" Type="http://schemas.openxmlformats.org/officeDocument/2006/relationships/hyperlink" Target="https://en.wikipedia.org/wiki/Pluto" TargetMode="External"/><Relationship Id="rId12" Type="http://schemas.openxmlformats.org/officeDocument/2006/relationships/hyperlink" Target="https://en.wikipedia.org/wiki/Eris_(dwarf_planet)"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en.wikipedia.org/wiki/Asteroid_belt" TargetMode="External"/><Relationship Id="rId11" Type="http://schemas.openxmlformats.org/officeDocument/2006/relationships/hyperlink" Target="https://en.wikipedia.org/wiki/Hubble_Space_Telescope" TargetMode="External"/><Relationship Id="rId5" Type="http://schemas.openxmlformats.org/officeDocument/2006/relationships/hyperlink" Target="https://en.wikipedia.org/wiki/Dawn_(spacecraft)" TargetMode="External"/><Relationship Id="rId10" Type="http://schemas.openxmlformats.org/officeDocument/2006/relationships/hyperlink" Target="https://en.wikipedia.org/wiki/S/2015_(136472)_1" TargetMode="External"/><Relationship Id="rId4" Type="http://schemas.openxmlformats.org/officeDocument/2006/relationships/hyperlink" Target="https://en.wikipedia.org/wiki/Ceres_(dwarf_planet)" TargetMode="External"/><Relationship Id="rId9" Type="http://schemas.openxmlformats.org/officeDocument/2006/relationships/hyperlink" Target="https://en.wikipedia.org/wiki/Makemake" TargetMode="External"/><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0152" y="643943"/>
            <a:ext cx="587963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5" name="Object 4"/>
          <p:cNvGraphicFramePr>
            <a:graphicFrameLocks noChangeAspect="1"/>
          </p:cNvGraphicFramePr>
          <p:nvPr>
            <p:extLst/>
          </p:nvPr>
        </p:nvGraphicFramePr>
        <p:xfrm>
          <a:off x="1097318" y="397565"/>
          <a:ext cx="2079835" cy="2079835"/>
        </p:xfrm>
        <a:graphic>
          <a:graphicData uri="http://schemas.openxmlformats.org/presentationml/2006/ole">
            <mc:AlternateContent xmlns:mc="http://schemas.openxmlformats.org/markup-compatibility/2006">
              <mc:Choice xmlns:v="urn:schemas-microsoft-com:vml" Requires="v">
                <p:oleObj spid="_x0000_s1033" name="CorelDRAW" r:id="rId5" imgW="914400" imgH="914400" progId="CorelDRAW.Graphic.9">
                  <p:embed/>
                </p:oleObj>
              </mc:Choice>
              <mc:Fallback>
                <p:oleObj name="CorelDRAW" r:id="rId5" imgW="914400" imgH="914400" progId="CorelDRAW.Graphic.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318" y="397565"/>
                        <a:ext cx="2079835" cy="2079835"/>
                      </a:xfrm>
                      <a:prstGeom prst="rect">
                        <a:avLst/>
                      </a:prstGeom>
                      <a:noFill/>
                    </p:spPr>
                  </p:pic>
                </p:oleObj>
              </mc:Fallback>
            </mc:AlternateContent>
          </a:graphicData>
        </a:graphic>
      </p:graphicFrame>
      <p:sp>
        <p:nvSpPr>
          <p:cNvPr id="7" name="Rectangle 6"/>
          <p:cNvSpPr/>
          <p:nvPr/>
        </p:nvSpPr>
        <p:spPr>
          <a:xfrm>
            <a:off x="3177152" y="1472098"/>
            <a:ext cx="7308351" cy="769441"/>
          </a:xfrm>
          <a:prstGeom prst="rect">
            <a:avLst/>
          </a:prstGeom>
        </p:spPr>
        <p:txBody>
          <a:bodyPr wrap="square">
            <a:spAutoFit/>
          </a:bodyPr>
          <a:lstStyle/>
          <a:p>
            <a:r>
              <a:rPr lang="en-GB" sz="4400" dirty="0">
                <a:solidFill>
                  <a:srgbClr val="92D050"/>
                </a:solidFill>
                <a:latin typeface="Arial" panose="020B0604020202020204" pitchFamily="34" charset="0"/>
                <a:cs typeface="Arial" panose="020B0604020202020204" pitchFamily="34" charset="0"/>
              </a:rPr>
              <a:t>Lagos State </a:t>
            </a:r>
            <a:r>
              <a:rPr lang="en-GB" sz="4400" dirty="0" smtClean="0">
                <a:solidFill>
                  <a:srgbClr val="92D050"/>
                </a:solidFill>
                <a:latin typeface="Arial" panose="020B0604020202020204" pitchFamily="34" charset="0"/>
                <a:cs typeface="Arial" panose="020B0604020202020204" pitchFamily="34" charset="0"/>
              </a:rPr>
              <a:t>University</a:t>
            </a:r>
            <a:endParaRPr lang="en-GB" sz="4400" dirty="0">
              <a:solidFill>
                <a:srgbClr val="92D050"/>
              </a:solidFill>
              <a:latin typeface="Arial" panose="020B0604020202020204" pitchFamily="34" charset="0"/>
              <a:cs typeface="Arial" panose="020B0604020202020204" pitchFamily="34" charset="0"/>
            </a:endParaRPr>
          </a:p>
        </p:txBody>
      </p:sp>
      <p:sp>
        <p:nvSpPr>
          <p:cNvPr id="8" name="TextBox 7"/>
          <p:cNvSpPr txBox="1"/>
          <p:nvPr/>
        </p:nvSpPr>
        <p:spPr>
          <a:xfrm>
            <a:off x="2231756" y="3533614"/>
            <a:ext cx="6881247" cy="646331"/>
          </a:xfrm>
          <a:prstGeom prst="rect">
            <a:avLst/>
          </a:prstGeom>
          <a:noFill/>
        </p:spPr>
        <p:txBody>
          <a:bodyPr wrap="square" rtlCol="0">
            <a:spAutoFit/>
          </a:bodyPr>
          <a:lstStyle/>
          <a:p>
            <a:r>
              <a:rPr lang="en-GB" sz="3600" dirty="0" smtClean="0">
                <a:latin typeface="Agency FB" panose="020B0503020202020204" pitchFamily="34" charset="0"/>
              </a:rPr>
              <a:t>Centre for General Nigerian Studies</a:t>
            </a:r>
            <a:endParaRPr lang="en-GB" sz="3600" dirty="0">
              <a:latin typeface="Agency FB" panose="020B0503020202020204" pitchFamily="34" charset="0"/>
            </a:endParaRPr>
          </a:p>
        </p:txBody>
      </p:sp>
      <p:sp>
        <p:nvSpPr>
          <p:cNvPr id="9" name="TextBox 8"/>
          <p:cNvSpPr txBox="1"/>
          <p:nvPr/>
        </p:nvSpPr>
        <p:spPr>
          <a:xfrm>
            <a:off x="3177151" y="5687878"/>
            <a:ext cx="4695988" cy="461665"/>
          </a:xfrm>
          <a:prstGeom prst="rect">
            <a:avLst/>
          </a:prstGeom>
          <a:noFill/>
        </p:spPr>
        <p:txBody>
          <a:bodyPr wrap="square" rtlCol="0">
            <a:spAutoFit/>
          </a:bodyPr>
          <a:lstStyle/>
          <a:p>
            <a:r>
              <a:rPr lang="en-GB" sz="2400" dirty="0" smtClean="0">
                <a:latin typeface="Arial" panose="020B0604020202020204" pitchFamily="34" charset="0"/>
                <a:cs typeface="Arial" panose="020B0604020202020204" pitchFamily="34" charset="0"/>
              </a:rPr>
              <a:t>GNS 301:Philosophy &amp; Science </a:t>
            </a:r>
            <a:endParaRPr lang="en-GB" sz="24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GB" smtClean="0"/>
              <a:t>Earth as home of Man by Alafia, A.O. (Ph.D)</a:t>
            </a:r>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24144002"/>
      </p:ext>
    </p:extLst>
  </p:cSld>
  <p:clrMapOvr>
    <a:masterClrMapping/>
  </p:clrMapOvr>
  <mc:AlternateContent xmlns:mc="http://schemas.openxmlformats.org/markup-compatibility/2006">
    <mc:Choice xmlns:p14="http://schemas.microsoft.com/office/powerpoint/2010/main" Requires="p14">
      <p:transition spd="slow" p14:dur="2000" advTm="9780"/>
    </mc:Choice>
    <mc:Fallback>
      <p:transition spd="slow" advTm="9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Earth’s Size</a:t>
            </a:r>
            <a:endParaRPr lang="en-GB" dirty="0"/>
          </a:p>
        </p:txBody>
      </p:sp>
      <p:sp>
        <p:nvSpPr>
          <p:cNvPr id="3" name="Content Placeholder 2"/>
          <p:cNvSpPr>
            <a:spLocks noGrp="1"/>
          </p:cNvSpPr>
          <p:nvPr>
            <p:ph idx="1"/>
          </p:nvPr>
        </p:nvSpPr>
        <p:spPr>
          <a:xfrm>
            <a:off x="677334" y="2356834"/>
            <a:ext cx="9365568" cy="3671650"/>
          </a:xfrm>
        </p:spPr>
        <p:txBody>
          <a:bodyPr>
            <a:normAutofit/>
          </a:bodyPr>
          <a:lstStyle/>
          <a:p>
            <a:r>
              <a:rPr lang="en-GB" sz="2000" dirty="0">
                <a:latin typeface="Arial" panose="020B0604020202020204" pitchFamily="34" charset="0"/>
                <a:cs typeface="Arial" panose="020B0604020202020204" pitchFamily="34" charset="0"/>
              </a:rPr>
              <a:t>O</a:t>
            </a:r>
            <a:r>
              <a:rPr lang="en-GB" sz="2000" dirty="0" smtClean="0">
                <a:latin typeface="Arial" panose="020B0604020202020204" pitchFamily="34" charset="0"/>
                <a:cs typeface="Arial" panose="020B0604020202020204" pitchFamily="34" charset="0"/>
              </a:rPr>
              <a:t>ur whole solar system - orbits around the </a:t>
            </a:r>
            <a:r>
              <a:rPr lang="en-GB" sz="2000" dirty="0" err="1" smtClean="0">
                <a:latin typeface="Arial" panose="020B0604020202020204" pitchFamily="34" charset="0"/>
                <a:cs typeface="Arial" panose="020B0604020202020204" pitchFamily="34" charset="0"/>
              </a:rPr>
              <a:t>center</a:t>
            </a:r>
            <a:r>
              <a:rPr lang="en-GB" sz="2000" dirty="0" smtClean="0">
                <a:latin typeface="Arial" panose="020B0604020202020204" pitchFamily="34" charset="0"/>
                <a:cs typeface="Arial" panose="020B0604020202020204" pitchFamily="34" charset="0"/>
              </a:rPr>
              <a:t> of the milky way galaxy. </a:t>
            </a:r>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we </a:t>
            </a:r>
            <a:r>
              <a:rPr lang="en-GB" sz="2000" dirty="0" smtClean="0">
                <a:latin typeface="Arial" panose="020B0604020202020204" pitchFamily="34" charset="0"/>
                <a:cs typeface="Arial" panose="020B0604020202020204" pitchFamily="34" charset="0"/>
              </a:rPr>
              <a:t>are </a:t>
            </a:r>
            <a:r>
              <a:rPr lang="en-GB" sz="2000" i="1" dirty="0" smtClean="0">
                <a:latin typeface="Arial" panose="020B0604020202020204" pitchFamily="34" charset="0"/>
                <a:cs typeface="Arial" panose="020B0604020202020204" pitchFamily="34" charset="0"/>
              </a:rPr>
              <a:t>moving</a:t>
            </a:r>
            <a:r>
              <a:rPr lang="en-GB" sz="2000" dirty="0" smtClean="0">
                <a:latin typeface="Arial" panose="020B0604020202020204" pitchFamily="34" charset="0"/>
                <a:cs typeface="Arial" panose="020B0604020202020204" pitchFamily="34" charset="0"/>
              </a:rPr>
              <a:t> at an average velocity of 828,000 </a:t>
            </a:r>
            <a:r>
              <a:rPr lang="en-GB" sz="2000" dirty="0" smtClean="0">
                <a:latin typeface="Arial" panose="020B0604020202020204" pitchFamily="34" charset="0"/>
                <a:cs typeface="Arial" panose="020B0604020202020204" pitchFamily="34" charset="0"/>
              </a:rPr>
              <a:t>km/hr.</a:t>
            </a:r>
          </a:p>
          <a:p>
            <a:r>
              <a:rPr lang="en-GB" sz="2000" dirty="0" smtClean="0">
                <a:latin typeface="Arial" panose="020B0604020202020204" pitchFamily="34" charset="0"/>
                <a:cs typeface="Arial" panose="020B0604020202020204" pitchFamily="34" charset="0"/>
              </a:rPr>
              <a:t>230 </a:t>
            </a:r>
            <a:r>
              <a:rPr lang="en-GB" sz="2000" dirty="0" smtClean="0">
                <a:latin typeface="Arial" panose="020B0604020202020204" pitchFamily="34" charset="0"/>
                <a:cs typeface="Arial" panose="020B0604020202020204" pitchFamily="34" charset="0"/>
              </a:rPr>
              <a:t>million years to make one complete orbit around the milky </a:t>
            </a:r>
            <a:r>
              <a:rPr lang="en-GB" sz="2000" dirty="0" smtClean="0">
                <a:latin typeface="Arial" panose="020B0604020202020204" pitchFamily="34" charset="0"/>
                <a:cs typeface="Arial" panose="020B0604020202020204" pitchFamily="34" charset="0"/>
              </a:rPr>
              <a:t>way</a:t>
            </a:r>
            <a:endParaRPr lang="en-GB" sz="2000" dirty="0" smtClean="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Earth is the third planet from the sun and the fifth largest </a:t>
            </a:r>
          </a:p>
          <a:p>
            <a:r>
              <a:rPr lang="en-GB" sz="2000" dirty="0">
                <a:latin typeface="Arial" panose="020B0604020202020204" pitchFamily="34" charset="0"/>
                <a:cs typeface="Arial" panose="020B0604020202020204" pitchFamily="34" charset="0"/>
              </a:rPr>
              <a:t>Earth orbits the sun at a distance of about 93 million miles (150 million km). </a:t>
            </a:r>
          </a:p>
          <a:p>
            <a:r>
              <a:rPr lang="en-GB" sz="2000" dirty="0">
                <a:latin typeface="Arial" panose="020B0604020202020204" pitchFamily="34" charset="0"/>
                <a:cs typeface="Arial" panose="020B0604020202020204" pitchFamily="34" charset="0"/>
              </a:rPr>
              <a:t>It has a diameter of 12, </a:t>
            </a:r>
            <a:r>
              <a:rPr lang="en-GB" sz="2000" dirty="0" smtClean="0">
                <a:latin typeface="Arial" panose="020B0604020202020204" pitchFamily="34" charset="0"/>
                <a:cs typeface="Arial" panose="020B0604020202020204" pitchFamily="34" charset="0"/>
              </a:rPr>
              <a:t>742km</a:t>
            </a:r>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Earth has a total surface area of 510.1 million km2</a:t>
            </a:r>
          </a:p>
          <a:p>
            <a:r>
              <a:rPr lang="en-GB" sz="2000" dirty="0">
                <a:latin typeface="Arial" panose="020B0604020202020204" pitchFamily="34" charset="0"/>
                <a:cs typeface="Arial" panose="020B0604020202020204" pitchFamily="34" charset="0"/>
              </a:rPr>
              <a:t>Mass of 5.972 x 10 24</a:t>
            </a:r>
          </a:p>
          <a:p>
            <a:pPr marL="0" indent="0">
              <a:buNone/>
            </a:pPr>
            <a:endParaRPr lang="en-GB" sz="900"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Earth as home of Man by Alafia, A.O. (Ph.D)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3413705"/>
      </p:ext>
    </p:extLst>
  </p:cSld>
  <p:clrMapOvr>
    <a:masterClrMapping/>
  </p:clrMapOvr>
  <mc:AlternateContent xmlns:mc="http://schemas.openxmlformats.org/markup-compatibility/2006">
    <mc:Choice xmlns:p14="http://schemas.microsoft.com/office/powerpoint/2010/main" Requires="p14">
      <p:transition spd="slow" p14:dur="2000" advTm="78259"/>
    </mc:Choice>
    <mc:Fallback>
      <p:transition spd="slow" advTm="7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EARTH</a:t>
            </a:r>
            <a:endParaRPr lang="en-GB" dirty="0"/>
          </a:p>
        </p:txBody>
      </p:sp>
      <p:sp>
        <p:nvSpPr>
          <p:cNvPr id="3" name="Content Placeholder 2"/>
          <p:cNvSpPr>
            <a:spLocks noGrp="1"/>
          </p:cNvSpPr>
          <p:nvPr>
            <p:ph idx="1"/>
          </p:nvPr>
        </p:nvSpPr>
        <p:spPr/>
        <p:txBody>
          <a:bodyPr>
            <a:normAutofit/>
          </a:bodyPr>
          <a:lstStyle/>
          <a:p>
            <a:r>
              <a:rPr lang="en-GB" sz="2000" dirty="0" smtClean="0">
                <a:latin typeface="Arial" panose="020B0604020202020204" pitchFamily="34" charset="0"/>
                <a:cs typeface="Arial" panose="020B0604020202020204" pitchFamily="34" charset="0"/>
              </a:rPr>
              <a:t>Earths gravitationally interacts with other objects in space, especially the Sun and the Moon. During one orbit around the Sun, Earth rotates about its own axis 366.26 times, creating 356.26 Solar days.</a:t>
            </a:r>
          </a:p>
          <a:p>
            <a:r>
              <a:rPr lang="en-GB" sz="2000" dirty="0" smtClean="0">
                <a:latin typeface="Arial" panose="020B0604020202020204" pitchFamily="34" charset="0"/>
                <a:cs typeface="Arial" panose="020B0604020202020204" pitchFamily="34" charset="0"/>
              </a:rPr>
              <a:t>Earth’s axis of rotation is tilted 23.4</a:t>
            </a:r>
            <a:r>
              <a:rPr lang="en-GB" sz="2000" dirty="0">
                <a:latin typeface="Arial" panose="020B0604020202020204" pitchFamily="34" charset="0"/>
                <a:cs typeface="Arial" panose="020B0604020202020204" pitchFamily="34" charset="0"/>
              </a:rPr>
              <a:t> </a:t>
            </a:r>
            <a:r>
              <a:rPr lang="en-GB" sz="2000" dirty="0" smtClean="0">
                <a:latin typeface="Arial" panose="020B0604020202020204" pitchFamily="34" charset="0"/>
                <a:cs typeface="Arial" panose="020B0604020202020204" pitchFamily="34" charset="0"/>
              </a:rPr>
              <a:t>˚away from the perpendicular of its 	orbital plane. </a:t>
            </a:r>
          </a:p>
          <a:p>
            <a:r>
              <a:rPr lang="en-GB" sz="2000" dirty="0" smtClean="0">
                <a:latin typeface="Arial" panose="020B0604020202020204" pitchFamily="34" charset="0"/>
                <a:cs typeface="Arial" panose="020B0604020202020204" pitchFamily="34" charset="0"/>
              </a:rPr>
              <a:t>The </a:t>
            </a:r>
            <a:r>
              <a:rPr lang="en-GB" sz="2000" dirty="0" smtClean="0">
                <a:latin typeface="Arial" panose="020B0604020202020204" pitchFamily="34" charset="0"/>
                <a:cs typeface="Arial" panose="020B0604020202020204" pitchFamily="34" charset="0"/>
              </a:rPr>
              <a:t>moons gravitational interaction with Earth stimulates ocean tides, Stabilizes the axial tilt and gradually slows the planets rotation.</a:t>
            </a:r>
          </a:p>
          <a:p>
            <a:endParaRPr lang="en-GB" sz="2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GB" smtClean="0"/>
              <a:t>Earth as home of Man by Alafia, A.O. (Ph.D)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7235109"/>
      </p:ext>
    </p:extLst>
  </p:cSld>
  <p:clrMapOvr>
    <a:masterClrMapping/>
  </p:clrMapOvr>
  <mc:AlternateContent xmlns:mc="http://schemas.openxmlformats.org/markup-compatibility/2006">
    <mc:Choice xmlns:p14="http://schemas.microsoft.com/office/powerpoint/2010/main" Requires="p14">
      <p:transition spd="slow" p14:dur="2000" advTm="50326"/>
    </mc:Choice>
    <mc:Fallback>
      <p:transition spd="slow" advTm="50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latin typeface="Comic Sans MS" panose="030F0702030302020204" pitchFamily="66" charset="0"/>
              </a:rPr>
              <a:t>E</a:t>
            </a:r>
            <a:r>
              <a:rPr lang="en-US" altLang="en-US" dirty="0" smtClean="0">
                <a:latin typeface="Comic Sans MS" panose="030F0702030302020204" pitchFamily="66" charset="0"/>
              </a:rPr>
              <a:t>arths shape</a:t>
            </a:r>
          </a:p>
        </p:txBody>
      </p:sp>
      <p:sp>
        <p:nvSpPr>
          <p:cNvPr id="8195" name="Content Placeholder 2"/>
          <p:cNvSpPr>
            <a:spLocks noGrp="1"/>
          </p:cNvSpPr>
          <p:nvPr>
            <p:ph idx="1"/>
          </p:nvPr>
        </p:nvSpPr>
        <p:spPr/>
        <p:txBody>
          <a:bodyPr>
            <a:normAutofit lnSpcReduction="10000"/>
          </a:bodyPr>
          <a:lstStyle/>
          <a:p>
            <a:pPr eaLnBrk="1" hangingPunct="1">
              <a:lnSpc>
                <a:spcPct val="90000"/>
              </a:lnSpc>
            </a:pPr>
            <a:r>
              <a:rPr lang="en-US" altLang="en-US" dirty="0" smtClean="0">
                <a:latin typeface="Comic Sans MS" panose="030F0702030302020204" pitchFamily="66" charset="0"/>
              </a:rPr>
              <a:t>Technically, Earth is an oblate spheroid.</a:t>
            </a:r>
          </a:p>
          <a:p>
            <a:pPr eaLnBrk="1" hangingPunct="1">
              <a:lnSpc>
                <a:spcPct val="90000"/>
              </a:lnSpc>
              <a:buFont typeface="Arial" panose="020B0604020202020204" pitchFamily="34" charset="0"/>
              <a:buNone/>
            </a:pPr>
            <a:endParaRPr lang="en-US" altLang="en-US" dirty="0" smtClean="0">
              <a:latin typeface="Comic Sans MS" panose="030F0702030302020204" pitchFamily="66" charset="0"/>
            </a:endParaRPr>
          </a:p>
          <a:p>
            <a:pPr eaLnBrk="1" hangingPunct="1">
              <a:lnSpc>
                <a:spcPct val="90000"/>
              </a:lnSpc>
              <a:buFont typeface="Arial" panose="020B0604020202020204" pitchFamily="34" charset="0"/>
              <a:buNone/>
            </a:pPr>
            <a:endParaRPr lang="en-US" altLang="en-US" dirty="0" smtClean="0">
              <a:latin typeface="Comic Sans MS" panose="030F0702030302020204" pitchFamily="66" charset="0"/>
            </a:endParaRPr>
          </a:p>
          <a:p>
            <a:pPr eaLnBrk="1" hangingPunct="1">
              <a:lnSpc>
                <a:spcPct val="90000"/>
              </a:lnSpc>
              <a:buFont typeface="Arial" panose="020B0604020202020204" pitchFamily="34" charset="0"/>
              <a:buNone/>
            </a:pPr>
            <a:endParaRPr lang="en-US" altLang="en-US" dirty="0" smtClean="0">
              <a:latin typeface="Comic Sans MS" panose="030F0702030302020204" pitchFamily="66" charset="0"/>
            </a:endParaRPr>
          </a:p>
          <a:p>
            <a:pPr eaLnBrk="1" hangingPunct="1">
              <a:lnSpc>
                <a:spcPct val="90000"/>
              </a:lnSpc>
              <a:buFont typeface="Arial" panose="020B0604020202020204" pitchFamily="34" charset="0"/>
              <a:buNone/>
            </a:pPr>
            <a:endParaRPr lang="en-US" altLang="en-US" dirty="0" smtClean="0">
              <a:latin typeface="Comic Sans MS" panose="030F0702030302020204" pitchFamily="66" charset="0"/>
            </a:endParaRPr>
          </a:p>
          <a:p>
            <a:pPr eaLnBrk="1" hangingPunct="1">
              <a:lnSpc>
                <a:spcPct val="90000"/>
              </a:lnSpc>
            </a:pPr>
            <a:r>
              <a:rPr lang="en-US" altLang="en-US" dirty="0" smtClean="0">
                <a:latin typeface="Comic Sans MS" panose="030F0702030302020204" pitchFamily="66" charset="0"/>
              </a:rPr>
              <a:t>It is wider at the equator than at the poles.</a:t>
            </a:r>
          </a:p>
          <a:p>
            <a:pPr eaLnBrk="1" hangingPunct="1">
              <a:lnSpc>
                <a:spcPct val="90000"/>
              </a:lnSpc>
            </a:pPr>
            <a:r>
              <a:rPr lang="en-US" altLang="en-US" dirty="0" smtClean="0">
                <a:latin typeface="Comic Sans MS" panose="030F0702030302020204" pitchFamily="66" charset="0"/>
              </a:rPr>
              <a:t>This is caused by the rotation of the Earth on its axis</a:t>
            </a:r>
            <a:r>
              <a:rPr lang="en-US" altLang="en-US" dirty="0" smtClean="0">
                <a:latin typeface="Comic Sans MS" panose="030F0702030302020204" pitchFamily="66" charset="0"/>
              </a:rPr>
              <a:t>.</a:t>
            </a:r>
          </a:p>
          <a:p>
            <a:r>
              <a:rPr lang="en-US" altLang="en-US" dirty="0">
                <a:latin typeface="Arial" panose="020B0604020202020204" pitchFamily="34" charset="0"/>
                <a:cs typeface="Arial" panose="020B0604020202020204" pitchFamily="34" charset="0"/>
              </a:rPr>
              <a:t>The Earth’s axis is an imaginary line that runs through the center of the Earth from the north pole to the south pole.</a:t>
            </a:r>
          </a:p>
          <a:p>
            <a:r>
              <a:rPr lang="en-US" altLang="en-US" dirty="0">
                <a:latin typeface="Arial" panose="020B0604020202020204" pitchFamily="34" charset="0"/>
                <a:cs typeface="Arial" panose="020B0604020202020204" pitchFamily="34" charset="0"/>
              </a:rPr>
              <a:t>The Earth is “tilted” with relation to this imaginary line 23.5⁰</a:t>
            </a:r>
          </a:p>
          <a:p>
            <a:pPr eaLnBrk="1" hangingPunct="1">
              <a:lnSpc>
                <a:spcPct val="90000"/>
              </a:lnSpc>
            </a:pPr>
            <a:endParaRPr lang="en-US" altLang="en-US" dirty="0" smtClean="0">
              <a:latin typeface="Comic Sans MS" panose="030F0702030302020204" pitchFamily="66" charset="0"/>
            </a:endParaRPr>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8196" name="Picture 3" descr="bulge.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3040" y="77578"/>
            <a:ext cx="17526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ency036plaear0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1623" y="1481927"/>
            <a:ext cx="2961833" cy="348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825439041"/>
      </p:ext>
    </p:extLst>
  </p:cSld>
  <p:clrMapOvr>
    <a:masterClrMapping/>
  </p:clrMapOvr>
  <mc:AlternateContent xmlns:mc="http://schemas.openxmlformats.org/markup-compatibility/2006">
    <mc:Choice xmlns:p14="http://schemas.microsoft.com/office/powerpoint/2010/main" Requires="p14">
      <p:transition spd="slow" p14:dur="2000" advTm="107792"/>
    </mc:Choice>
    <mc:Fallback>
      <p:transition spd="slow" advTm="107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Earths Movement</a:t>
            </a:r>
            <a:endParaRPr lang="en-GB" dirty="0"/>
          </a:p>
        </p:txBody>
      </p:sp>
      <p:sp>
        <p:nvSpPr>
          <p:cNvPr id="3" name="Content Placeholder 2"/>
          <p:cNvSpPr>
            <a:spLocks noGrp="1"/>
          </p:cNvSpPr>
          <p:nvPr>
            <p:ph idx="1"/>
          </p:nvPr>
        </p:nvSpPr>
        <p:spPr/>
        <p:txBody>
          <a:bodyPr>
            <a:normAutofit/>
          </a:bodyPr>
          <a:lstStyle/>
          <a:p>
            <a:r>
              <a:rPr lang="en-GB" sz="2400" dirty="0" smtClean="0">
                <a:latin typeface="Arial" panose="020B0604020202020204" pitchFamily="34" charset="0"/>
                <a:cs typeface="Arial" panose="020B0604020202020204" pitchFamily="34" charset="0"/>
              </a:rPr>
              <a:t>There are basically two major movements </a:t>
            </a:r>
          </a:p>
          <a:p>
            <a:r>
              <a:rPr lang="en-GB" sz="2400" dirty="0" smtClean="0">
                <a:latin typeface="Arial" panose="020B0604020202020204" pitchFamily="34" charset="0"/>
                <a:cs typeface="Arial" panose="020B0604020202020204" pitchFamily="34" charset="0"/>
              </a:rPr>
              <a:t>The </a:t>
            </a:r>
            <a:r>
              <a:rPr lang="en-GB" sz="2400" dirty="0">
                <a:latin typeface="Arial" panose="020B0604020202020204" pitchFamily="34" charset="0"/>
                <a:cs typeface="Arial" panose="020B0604020202020204" pitchFamily="34" charset="0"/>
              </a:rPr>
              <a:t>first is the rotation of the </a:t>
            </a:r>
            <a:r>
              <a:rPr lang="en-GB" sz="2400" b="1" dirty="0">
                <a:latin typeface="Arial" panose="020B0604020202020204" pitchFamily="34" charset="0"/>
                <a:cs typeface="Arial" panose="020B0604020202020204" pitchFamily="34" charset="0"/>
              </a:rPr>
              <a:t>Earth</a:t>
            </a:r>
            <a:r>
              <a:rPr lang="en-GB" sz="2400" dirty="0">
                <a:latin typeface="Arial" panose="020B0604020202020204" pitchFamily="34" charset="0"/>
                <a:cs typeface="Arial" panose="020B0604020202020204" pitchFamily="34" charset="0"/>
              </a:rPr>
              <a:t> around an invisible axis. </a:t>
            </a:r>
            <a:r>
              <a:rPr lang="en-GB" sz="2400" dirty="0" smtClean="0">
                <a:latin typeface="Arial" panose="020B0604020202020204" pitchFamily="34" charset="0"/>
                <a:cs typeface="Arial" panose="020B0604020202020204" pitchFamily="34" charset="0"/>
              </a:rPr>
              <a:t>..</a:t>
            </a:r>
          </a:p>
          <a:p>
            <a:r>
              <a:rPr lang="en-GB" sz="2400" dirty="0" smtClean="0">
                <a:latin typeface="Arial" panose="020B0604020202020204" pitchFamily="34" charset="0"/>
                <a:cs typeface="Arial" panose="020B0604020202020204" pitchFamily="34" charset="0"/>
              </a:rPr>
              <a:t>The </a:t>
            </a:r>
            <a:r>
              <a:rPr lang="en-GB" sz="2400" dirty="0">
                <a:latin typeface="Arial" panose="020B0604020202020204" pitchFamily="34" charset="0"/>
                <a:cs typeface="Arial" panose="020B0604020202020204" pitchFamily="34" charset="0"/>
              </a:rPr>
              <a:t>second important </a:t>
            </a:r>
            <a:r>
              <a:rPr lang="en-GB" sz="2400" b="1" dirty="0">
                <a:latin typeface="Arial" panose="020B0604020202020204" pitchFamily="34" charset="0"/>
                <a:cs typeface="Arial" panose="020B0604020202020204" pitchFamily="34" charset="0"/>
              </a:rPr>
              <a:t>movement</a:t>
            </a:r>
            <a:r>
              <a:rPr lang="en-GB" sz="2400" dirty="0">
                <a:latin typeface="Arial" panose="020B0604020202020204" pitchFamily="34" charset="0"/>
                <a:cs typeface="Arial" panose="020B0604020202020204" pitchFamily="34" charset="0"/>
              </a:rPr>
              <a:t> that affects the </a:t>
            </a:r>
            <a:r>
              <a:rPr lang="en-GB" sz="2400" b="1" dirty="0">
                <a:latin typeface="Arial" panose="020B0604020202020204" pitchFamily="34" charset="0"/>
                <a:cs typeface="Arial" panose="020B0604020202020204" pitchFamily="34" charset="0"/>
              </a:rPr>
              <a:t>Earth</a:t>
            </a:r>
            <a:r>
              <a:rPr lang="en-GB" sz="2400" dirty="0">
                <a:latin typeface="Arial" panose="020B0604020202020204" pitchFamily="34" charset="0"/>
                <a:cs typeface="Arial" panose="020B0604020202020204" pitchFamily="34" charset="0"/>
              </a:rPr>
              <a:t> is its revolution around the Sun. One revolution takes 365 ¼ days, or one year. </a:t>
            </a:r>
            <a:endParaRPr lang="en-GB" sz="2400" dirty="0" smtClean="0">
              <a:latin typeface="Arial" panose="020B0604020202020204" pitchFamily="34" charset="0"/>
              <a:cs typeface="Arial" panose="020B0604020202020204" pitchFamily="34" charset="0"/>
            </a:endParaRPr>
          </a:p>
          <a:p>
            <a:r>
              <a:rPr lang="en-GB" sz="2400" dirty="0" smtClean="0">
                <a:latin typeface="Arial" panose="020B0604020202020204" pitchFamily="34" charset="0"/>
                <a:cs typeface="Arial" panose="020B0604020202020204" pitchFamily="34" charset="0"/>
              </a:rPr>
              <a:t>Acting </a:t>
            </a:r>
            <a:r>
              <a:rPr lang="en-GB" sz="2400" dirty="0">
                <a:latin typeface="Arial" panose="020B0604020202020204" pitchFamily="34" charset="0"/>
                <a:cs typeface="Arial" panose="020B0604020202020204" pitchFamily="34" charset="0"/>
              </a:rPr>
              <a:t>together, these two </a:t>
            </a:r>
            <a:r>
              <a:rPr lang="en-GB" sz="2400" b="1" dirty="0">
                <a:latin typeface="Arial" panose="020B0604020202020204" pitchFamily="34" charset="0"/>
                <a:cs typeface="Arial" panose="020B0604020202020204" pitchFamily="34" charset="0"/>
              </a:rPr>
              <a:t>movements</a:t>
            </a:r>
            <a:r>
              <a:rPr lang="en-GB" sz="2400" dirty="0">
                <a:latin typeface="Arial" panose="020B0604020202020204" pitchFamily="34" charset="0"/>
                <a:cs typeface="Arial" panose="020B0604020202020204" pitchFamily="34" charset="0"/>
              </a:rPr>
              <a:t> create variations in temperature, weather, and in the </a:t>
            </a:r>
            <a:r>
              <a:rPr lang="en-GB" sz="2400" b="1" dirty="0">
                <a:latin typeface="Arial" panose="020B0604020202020204" pitchFamily="34" charset="0"/>
                <a:cs typeface="Arial" panose="020B0604020202020204" pitchFamily="34" charset="0"/>
              </a:rPr>
              <a:t>seasons</a:t>
            </a:r>
            <a:r>
              <a:rPr lang="en-GB" sz="2400" dirty="0">
                <a:latin typeface="Arial" panose="020B0604020202020204" pitchFamily="34" charset="0"/>
                <a:cs typeface="Arial" panose="020B0604020202020204" pitchFamily="34" charset="0"/>
              </a:rPr>
              <a:t>.</a:t>
            </a:r>
          </a:p>
        </p:txBody>
      </p:sp>
      <p:sp>
        <p:nvSpPr>
          <p:cNvPr id="4" name="Footer Placeholder 3"/>
          <p:cNvSpPr>
            <a:spLocks noGrp="1"/>
          </p:cNvSpPr>
          <p:nvPr>
            <p:ph type="ftr" sz="quarter" idx="11"/>
          </p:nvPr>
        </p:nvSpPr>
        <p:spPr/>
        <p:txBody>
          <a:bodyPr/>
          <a:lstStyle/>
          <a:p>
            <a:r>
              <a:rPr lang="en-GB" smtClean="0"/>
              <a:t>Earth as home of Man by Alafia, A.O. (Ph.D)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94748072"/>
      </p:ext>
    </p:extLst>
  </p:cSld>
  <p:clrMapOvr>
    <a:masterClrMapping/>
  </p:clrMapOvr>
  <mc:AlternateContent xmlns:mc="http://schemas.openxmlformats.org/markup-compatibility/2006">
    <mc:Choice xmlns:p14="http://schemas.microsoft.com/office/powerpoint/2010/main" Requires="p14">
      <p:transition spd="slow" p14:dur="2000" advTm="76127"/>
    </mc:Choice>
    <mc:Fallback>
      <p:transition spd="slow" advTm="76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77334" y="311727"/>
            <a:ext cx="8596668" cy="1059873"/>
          </a:xfrm>
        </p:spPr>
        <p:txBody>
          <a:bodyPr/>
          <a:lstStyle/>
          <a:p>
            <a:pPr eaLnBrk="1" hangingPunct="1"/>
            <a:r>
              <a:rPr lang="en-US" altLang="en-US" dirty="0" smtClean="0">
                <a:latin typeface="Comic Sans MS" panose="030F0702030302020204" pitchFamily="66" charset="0"/>
              </a:rPr>
              <a:t>Earth’s </a:t>
            </a:r>
            <a:r>
              <a:rPr lang="en-US" altLang="en-US" dirty="0" smtClean="0">
                <a:latin typeface="Comic Sans MS" panose="030F0702030302020204" pitchFamily="66" charset="0"/>
                <a:hlinkClick r:id="rId5"/>
              </a:rPr>
              <a:t>Rotation</a:t>
            </a:r>
            <a:endParaRPr lang="en-US" altLang="en-US" dirty="0" smtClean="0">
              <a:latin typeface="Comic Sans MS" panose="030F0702030302020204" pitchFamily="66" charset="0"/>
            </a:endParaRPr>
          </a:p>
        </p:txBody>
      </p:sp>
      <p:sp>
        <p:nvSpPr>
          <p:cNvPr id="10243" name="Content Placeholder 2"/>
          <p:cNvSpPr>
            <a:spLocks noGrp="1"/>
          </p:cNvSpPr>
          <p:nvPr>
            <p:ph idx="1"/>
          </p:nvPr>
        </p:nvSpPr>
        <p:spPr>
          <a:xfrm>
            <a:off x="758283" y="2196790"/>
            <a:ext cx="5252224" cy="3797418"/>
          </a:xfrm>
        </p:spPr>
        <p:txBody>
          <a:bodyPr>
            <a:normAutofit/>
          </a:bodyPr>
          <a:lstStyle/>
          <a:p>
            <a:pPr eaLnBrk="1" hangingPunct="1"/>
            <a:r>
              <a:rPr lang="en-US" altLang="en-US" sz="2800" smtClean="0">
                <a:latin typeface="Comic Sans MS" panose="030F0702030302020204" pitchFamily="66" charset="0"/>
              </a:rPr>
              <a:t>One rotation about the Earth’s axis takes 24 hours.  This is called a day.</a:t>
            </a:r>
          </a:p>
          <a:p>
            <a:pPr eaLnBrk="1" hangingPunct="1"/>
            <a:r>
              <a:rPr lang="en-US" altLang="en-US" sz="2800" smtClean="0">
                <a:latin typeface="Comic Sans MS" panose="030F0702030302020204" pitchFamily="66" charset="0"/>
              </a:rPr>
              <a:t>Rotation about the Earth’s occurs from west to east.  (Counter clockwise)</a:t>
            </a:r>
          </a:p>
          <a:p>
            <a:pPr eaLnBrk="1" hangingPunct="1"/>
            <a:r>
              <a:rPr lang="en-US" altLang="en-US" sz="2800" smtClean="0">
                <a:latin typeface="Comic Sans MS" panose="030F0702030302020204" pitchFamily="66" charset="0"/>
              </a:rPr>
              <a:t>Earth’s rotation is the cause for day and night.</a:t>
            </a:r>
            <a:endParaRPr lang="en-US" altLang="en-US" sz="2800" dirty="0">
              <a:latin typeface="Comic Sans MS" panose="030F0702030302020204" pitchFamily="66" charset="0"/>
            </a:endParaRPr>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245" name="Picture 6" descr="Earth-rotats-on-axis-s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1" y="1981201"/>
            <a:ext cx="319881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25649904"/>
      </p:ext>
    </p:extLst>
  </p:cSld>
  <p:clrMapOvr>
    <a:masterClrMapping/>
  </p:clrMapOvr>
  <mc:AlternateContent xmlns:mc="http://schemas.openxmlformats.org/markup-compatibility/2006">
    <mc:Choice xmlns:p14="http://schemas.microsoft.com/office/powerpoint/2010/main" Requires="p14">
      <p:transition spd="slow" p14:dur="2000" advTm="23438"/>
    </mc:Choice>
    <mc:Fallback>
      <p:transition spd="slow" advTm="23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endParaRPr lang="en-GB" sz="2800" dirty="0" smtClean="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sz="2800" dirty="0" smtClean="0">
              <a:latin typeface="Arial" panose="020B0604020202020204" pitchFamily="34" charset="0"/>
              <a:cs typeface="Arial" panose="020B0604020202020204" pitchFamily="34" charset="0"/>
            </a:endParaRPr>
          </a:p>
          <a:p>
            <a:pPr lvl="4"/>
            <a:r>
              <a:rPr lang="en-GB" sz="2800" dirty="0" smtClean="0">
                <a:latin typeface="Arial" panose="020B0604020202020204" pitchFamily="34" charset="0"/>
                <a:cs typeface="Arial" panose="020B0604020202020204" pitchFamily="34" charset="0"/>
              </a:rPr>
              <a:t>Thank you for listening</a:t>
            </a:r>
            <a:endParaRPr lang="en-GB"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GB" smtClean="0"/>
              <a:t>Earth as home of Man by Alafia, A.O. (Ph.D)</a:t>
            </a:r>
            <a:endParaRPr lang="en-GB"/>
          </a:p>
        </p:txBody>
      </p:sp>
      <p:sp>
        <p:nvSpPr>
          <p:cNvPr id="5" name="Slide Number Placeholder 4"/>
          <p:cNvSpPr>
            <a:spLocks noGrp="1"/>
          </p:cNvSpPr>
          <p:nvPr>
            <p:ph type="sldNum" sz="quarter" idx="12"/>
          </p:nvPr>
        </p:nvSpPr>
        <p:spPr/>
        <p:txBody>
          <a:bodyPr/>
          <a:lstStyle/>
          <a:p>
            <a:fld id="{0350E8C4-A921-4D3E-8CA9-60058405A0F5}" type="slidenum">
              <a:rPr lang="en-GB" smtClean="0"/>
              <a:t>15</a:t>
            </a:fld>
            <a:endParaRPr lang="en-GB"/>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69739070"/>
      </p:ext>
    </p:extLst>
  </p:cSld>
  <p:clrMapOvr>
    <a:masterClrMapping/>
  </p:clrMapOvr>
  <mc:AlternateContent xmlns:mc="http://schemas.openxmlformats.org/markup-compatibility/2006">
    <mc:Choice xmlns:p14="http://schemas.microsoft.com/office/powerpoint/2010/main" Requires="p14">
      <p:transition spd="slow" p14:dur="2000" advTm="3166"/>
    </mc:Choice>
    <mc:Fallback>
      <p:transition spd="slow" advTm="3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Earth as home of Man</a:t>
            </a:r>
            <a:endParaRPr lang="en-GB" dirty="0"/>
          </a:p>
        </p:txBody>
      </p:sp>
      <p:sp>
        <p:nvSpPr>
          <p:cNvPr id="3" name="Subtitle 2"/>
          <p:cNvSpPr>
            <a:spLocks noGrp="1"/>
          </p:cNvSpPr>
          <p:nvPr>
            <p:ph type="subTitle" idx="1"/>
          </p:nvPr>
        </p:nvSpPr>
        <p:spPr/>
        <p:txBody>
          <a:bodyPr>
            <a:normAutofit fontScale="77500" lnSpcReduction="20000"/>
          </a:bodyPr>
          <a:lstStyle/>
          <a:p>
            <a:r>
              <a:rPr lang="en-GB" dirty="0" smtClean="0"/>
              <a:t>Dr Alafia, A.O.</a:t>
            </a:r>
          </a:p>
          <a:p>
            <a:r>
              <a:rPr lang="en-GB" dirty="0" smtClean="0"/>
              <a:t>Department of Zoology and Environmental Biology</a:t>
            </a:r>
          </a:p>
          <a:p>
            <a:r>
              <a:rPr lang="en-GB" dirty="0" smtClean="0"/>
              <a:t>Lagos State University, </a:t>
            </a:r>
            <a:r>
              <a:rPr lang="en-GB" dirty="0" err="1" smtClean="0"/>
              <a:t>Ojo</a:t>
            </a: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Earth as home of Man by Alafia, A.O. (Ph.D)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16599017"/>
      </p:ext>
    </p:extLst>
  </p:cSld>
  <p:clrMapOvr>
    <a:masterClrMapping/>
  </p:clrMapOvr>
  <mc:AlternateContent xmlns:mc="http://schemas.openxmlformats.org/markup-compatibility/2006">
    <mc:Choice xmlns:p14="http://schemas.microsoft.com/office/powerpoint/2010/main" Requires="p14">
      <p:transition spd="slow" p14:dur="2000" advTm="6303"/>
    </mc:Choice>
    <mc:Fallback>
      <p:transition spd="slow" advTm="6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p:txBody>
          <a:bodyPr>
            <a:normAutofit fontScale="62500" lnSpcReduction="20000"/>
          </a:bodyPr>
          <a:lstStyle/>
          <a:p>
            <a:pPr marL="0" indent="0">
              <a:buNone/>
            </a:pPr>
            <a:r>
              <a:rPr lang="en-GB" sz="3600" dirty="0" smtClean="0">
                <a:latin typeface="Arial Black" panose="020B0A04020102020204" pitchFamily="34" charset="0"/>
              </a:rPr>
              <a:t>1</a:t>
            </a:r>
            <a:r>
              <a:rPr lang="en-GB" sz="3600" dirty="0" smtClean="0">
                <a:latin typeface="Arial" panose="020B0604020202020204" pitchFamily="34" charset="0"/>
                <a:cs typeface="Arial" panose="020B0604020202020204" pitchFamily="34" charset="0"/>
              </a:rPr>
              <a:t>. The Universe</a:t>
            </a:r>
          </a:p>
          <a:p>
            <a:pPr marL="0" indent="0">
              <a:buNone/>
            </a:pPr>
            <a:r>
              <a:rPr lang="en-GB" sz="3600" dirty="0" smtClean="0">
                <a:latin typeface="Arial" panose="020B0604020202020204" pitchFamily="34" charset="0"/>
                <a:cs typeface="Arial" panose="020B0604020202020204" pitchFamily="34" charset="0"/>
              </a:rPr>
              <a:t>2</a:t>
            </a:r>
            <a:r>
              <a:rPr lang="en-GB" sz="3600" dirty="0" smtClean="0">
                <a:latin typeface="Arial" panose="020B0604020202020204" pitchFamily="34" charset="0"/>
                <a:cs typeface="Arial" panose="020B0604020202020204" pitchFamily="34" charset="0"/>
              </a:rPr>
              <a:t>. The Earth  place in the Universe</a:t>
            </a:r>
          </a:p>
          <a:p>
            <a:pPr marL="0" indent="0">
              <a:buNone/>
            </a:pPr>
            <a:r>
              <a:rPr lang="en-GB" sz="3600" dirty="0" smtClean="0">
                <a:latin typeface="Arial" panose="020B0604020202020204" pitchFamily="34" charset="0"/>
                <a:cs typeface="Arial" panose="020B0604020202020204" pitchFamily="34" charset="0"/>
              </a:rPr>
              <a:t>3. The Sun</a:t>
            </a:r>
          </a:p>
          <a:p>
            <a:pPr marL="0" indent="0">
              <a:buNone/>
            </a:pPr>
            <a:r>
              <a:rPr lang="en-GB" sz="3600" dirty="0">
                <a:latin typeface="Arial" panose="020B0604020202020204" pitchFamily="34" charset="0"/>
                <a:cs typeface="Arial" panose="020B0604020202020204" pitchFamily="34" charset="0"/>
              </a:rPr>
              <a:t>4</a:t>
            </a:r>
            <a:r>
              <a:rPr lang="en-GB" sz="3600" dirty="0" smtClean="0">
                <a:latin typeface="Arial" panose="020B0604020202020204" pitchFamily="34" charset="0"/>
                <a:cs typeface="Arial" panose="020B0604020202020204" pitchFamily="34" charset="0"/>
              </a:rPr>
              <a:t>. </a:t>
            </a:r>
            <a:r>
              <a:rPr lang="en-GB" sz="3600" dirty="0" smtClean="0">
                <a:latin typeface="Arial" panose="020B0604020202020204" pitchFamily="34" charset="0"/>
                <a:cs typeface="Arial" panose="020B0604020202020204" pitchFamily="34" charset="0"/>
              </a:rPr>
              <a:t>Earths Size, Shape and Composition</a:t>
            </a:r>
          </a:p>
          <a:p>
            <a:pPr marL="0" indent="0">
              <a:buNone/>
            </a:pPr>
            <a:r>
              <a:rPr lang="en-GB" sz="3600" dirty="0">
                <a:latin typeface="Arial" panose="020B0604020202020204" pitchFamily="34" charset="0"/>
                <a:cs typeface="Arial" panose="020B0604020202020204" pitchFamily="34" charset="0"/>
              </a:rPr>
              <a:t>5</a:t>
            </a:r>
            <a:r>
              <a:rPr lang="en-GB" sz="3600" dirty="0" smtClean="0">
                <a:latin typeface="Arial" panose="020B0604020202020204" pitchFamily="34" charset="0"/>
                <a:cs typeface="Arial" panose="020B0604020202020204" pitchFamily="34" charset="0"/>
              </a:rPr>
              <a:t>. </a:t>
            </a:r>
            <a:r>
              <a:rPr lang="en-GB" sz="3600" dirty="0" smtClean="0">
                <a:latin typeface="Arial" panose="020B0604020202020204" pitchFamily="34" charset="0"/>
                <a:cs typeface="Arial" panose="020B0604020202020204" pitchFamily="34" charset="0"/>
              </a:rPr>
              <a:t>Earths movements</a:t>
            </a:r>
          </a:p>
          <a:p>
            <a:pPr marL="0" indent="0">
              <a:buNone/>
            </a:pPr>
            <a:r>
              <a:rPr lang="en-GB" sz="3600" dirty="0">
                <a:latin typeface="Arial" panose="020B0604020202020204" pitchFamily="34" charset="0"/>
                <a:cs typeface="Arial" panose="020B0604020202020204" pitchFamily="34" charset="0"/>
              </a:rPr>
              <a:t>	</a:t>
            </a:r>
            <a:r>
              <a:rPr lang="en-GB" sz="3600" dirty="0" smtClean="0">
                <a:latin typeface="Arial" panose="020B0604020202020204" pitchFamily="34" charset="0"/>
                <a:cs typeface="Arial" panose="020B0604020202020204" pitchFamily="34" charset="0"/>
              </a:rPr>
              <a:t>Earths tilt</a:t>
            </a:r>
          </a:p>
          <a:p>
            <a:pPr marL="0" indent="0">
              <a:buNone/>
            </a:pPr>
            <a:r>
              <a:rPr lang="en-GB" sz="3600" dirty="0">
                <a:latin typeface="Arial" panose="020B0604020202020204" pitchFamily="34" charset="0"/>
                <a:cs typeface="Arial" panose="020B0604020202020204" pitchFamily="34" charset="0"/>
              </a:rPr>
              <a:t>	E</a:t>
            </a:r>
            <a:r>
              <a:rPr lang="en-GB" sz="3600" dirty="0" smtClean="0">
                <a:latin typeface="Arial" panose="020B0604020202020204" pitchFamily="34" charset="0"/>
                <a:cs typeface="Arial" panose="020B0604020202020204" pitchFamily="34" charset="0"/>
              </a:rPr>
              <a:t>arths rotation </a:t>
            </a:r>
          </a:p>
          <a:p>
            <a:pPr marL="0" indent="0">
              <a:buNone/>
            </a:pPr>
            <a:r>
              <a:rPr lang="en-GB" sz="3600" dirty="0">
                <a:latin typeface="Arial" panose="020B0604020202020204" pitchFamily="34" charset="0"/>
                <a:cs typeface="Arial" panose="020B0604020202020204" pitchFamily="34" charset="0"/>
              </a:rPr>
              <a:t>	</a:t>
            </a:r>
            <a:r>
              <a:rPr lang="en-GB" sz="3600" dirty="0" smtClean="0">
                <a:latin typeface="Arial" panose="020B0604020202020204" pitchFamily="34" charset="0"/>
                <a:cs typeface="Arial" panose="020B0604020202020204" pitchFamily="34" charset="0"/>
              </a:rPr>
              <a:t>Earths </a:t>
            </a:r>
            <a:r>
              <a:rPr lang="en-GB" sz="3600" dirty="0" smtClean="0">
                <a:latin typeface="Arial" panose="020B0604020202020204" pitchFamily="34" charset="0"/>
                <a:cs typeface="Arial" panose="020B0604020202020204" pitchFamily="34" charset="0"/>
              </a:rPr>
              <a:t>revolution</a:t>
            </a:r>
          </a:p>
          <a:p>
            <a:pPr marL="0" indent="0">
              <a:buNone/>
            </a:pPr>
            <a:endParaRPr lang="en-GB" sz="4000" dirty="0" smtClean="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GB" smtClean="0"/>
              <a:t>Earth as home of Man by Alafia, A.O. (Ph.D)</a:t>
            </a:r>
            <a:endParaRPr lang="en-US" dirty="0"/>
          </a:p>
        </p:txBody>
      </p:sp>
      <p:sp>
        <p:nvSpPr>
          <p:cNvPr id="6" name="Slide Number Placeholder 5"/>
          <p:cNvSpPr>
            <a:spLocks noGrp="1"/>
          </p:cNvSpPr>
          <p:nvPr>
            <p:ph type="sldNum" sz="quarter" idx="12"/>
          </p:nvPr>
        </p:nvSpPr>
        <p:spPr/>
        <p:txBody>
          <a:bodyPr/>
          <a:lstStyle/>
          <a:p>
            <a:fld id="{6FF9F0C5-380F-41C2-899A-BAC0F0927E16}" type="slidenum">
              <a:rPr lang="en-US" smtClean="0"/>
              <a:t>3</a:t>
            </a:fld>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7355302"/>
      </p:ext>
    </p:extLst>
  </p:cSld>
  <p:clrMapOvr>
    <a:masterClrMapping/>
  </p:clrMapOvr>
  <mc:AlternateContent xmlns:mc="http://schemas.openxmlformats.org/markup-compatibility/2006">
    <mc:Choice xmlns:p14="http://schemas.microsoft.com/office/powerpoint/2010/main" Requires="p14">
      <p:transition spd="slow" p14:dur="2000" advTm="11342"/>
    </mc:Choice>
    <mc:Fallback>
      <p:transition spd="slow" advTm="11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smtClean="0">
                <a:latin typeface="Comic Sans MS" panose="030F0702030302020204" pitchFamily="66" charset="0"/>
              </a:rPr>
              <a:t>The Universe</a:t>
            </a:r>
          </a:p>
        </p:txBody>
      </p:sp>
      <p:sp>
        <p:nvSpPr>
          <p:cNvPr id="4099" name="Content Placeholder 2"/>
          <p:cNvSpPr>
            <a:spLocks noGrp="1"/>
          </p:cNvSpPr>
          <p:nvPr>
            <p:ph idx="1"/>
          </p:nvPr>
        </p:nvSpPr>
        <p:spPr/>
        <p:txBody>
          <a:bodyPr>
            <a:noAutofit/>
          </a:bodyPr>
          <a:lstStyle/>
          <a:p>
            <a:r>
              <a:rPr lang="en-GB" sz="2000" dirty="0">
                <a:latin typeface="Arial" panose="020B0604020202020204" pitchFamily="34" charset="0"/>
                <a:cs typeface="Arial" panose="020B0604020202020204" pitchFamily="34" charset="0"/>
              </a:rPr>
              <a:t>The </a:t>
            </a:r>
            <a:r>
              <a:rPr lang="en-GB" sz="2000" b="1" dirty="0">
                <a:latin typeface="Arial" panose="020B0604020202020204" pitchFamily="34" charset="0"/>
                <a:cs typeface="Arial" panose="020B0604020202020204" pitchFamily="34" charset="0"/>
              </a:rPr>
              <a:t>Universe</a:t>
            </a:r>
            <a:r>
              <a:rPr lang="en-GB" sz="2000" dirty="0">
                <a:latin typeface="Arial" panose="020B0604020202020204" pitchFamily="34" charset="0"/>
                <a:cs typeface="Arial" panose="020B0604020202020204" pitchFamily="34" charset="0"/>
              </a:rPr>
              <a:t> is everything we can touch, feel, sense, measure or detect. </a:t>
            </a:r>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It </a:t>
            </a:r>
            <a:r>
              <a:rPr lang="en-GB" sz="2000" dirty="0">
                <a:latin typeface="Arial" panose="020B0604020202020204" pitchFamily="34" charset="0"/>
                <a:cs typeface="Arial" panose="020B0604020202020204" pitchFamily="34" charset="0"/>
              </a:rPr>
              <a:t>includes living things, planets, stars, galaxies, dust clouds, light, and even time. ... </a:t>
            </a:r>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The</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Universe</a:t>
            </a:r>
            <a:r>
              <a:rPr lang="en-GB" sz="2000" dirty="0">
                <a:latin typeface="Arial" panose="020B0604020202020204" pitchFamily="34" charset="0"/>
                <a:cs typeface="Arial" panose="020B0604020202020204" pitchFamily="34" charset="0"/>
              </a:rPr>
              <a:t> contains billions of galaxies, each containing millions or billions of stars. The space between the stars and galaxies is largely </a:t>
            </a:r>
            <a:r>
              <a:rPr lang="en-GB" sz="2000" dirty="0" smtClean="0">
                <a:latin typeface="Arial" panose="020B0604020202020204" pitchFamily="34" charset="0"/>
                <a:cs typeface="Arial" panose="020B0604020202020204" pitchFamily="34" charset="0"/>
              </a:rPr>
              <a:t>empty</a:t>
            </a:r>
          </a:p>
          <a:p>
            <a:r>
              <a:rPr lang="en-US" altLang="en-US" sz="2000" dirty="0" smtClean="0">
                <a:latin typeface="Arial" panose="020B0604020202020204" pitchFamily="34" charset="0"/>
                <a:cs typeface="Arial" panose="020B0604020202020204" pitchFamily="34" charset="0"/>
              </a:rPr>
              <a:t>The universe is made up of billions of galaxies.</a:t>
            </a:r>
          </a:p>
          <a:p>
            <a:pPr eaLnBrk="1" hangingPunct="1"/>
            <a:r>
              <a:rPr lang="en-US" altLang="en-US" sz="2000" dirty="0" smtClean="0">
                <a:latin typeface="Arial" panose="020B0604020202020204" pitchFamily="34" charset="0"/>
                <a:cs typeface="Arial" panose="020B0604020202020204" pitchFamily="34" charset="0"/>
              </a:rPr>
              <a:t>Galaxies are made up of many stars</a:t>
            </a:r>
            <a:r>
              <a:rPr lang="en-US" altLang="en-US" sz="2000" dirty="0" smtClean="0">
                <a:latin typeface="Arial" panose="020B0604020202020204" pitchFamily="34" charset="0"/>
                <a:cs typeface="Arial" panose="020B0604020202020204" pitchFamily="34" charset="0"/>
              </a:rPr>
              <a:t>.                                                                                                  </a:t>
            </a:r>
            <a:endParaRPr lang="en-US" altLang="en-US"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a:t>
            </a:r>
            <a:endParaRPr lang="en-US" altLang="en-US" sz="2000" dirty="0" smtClean="0">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601974932"/>
      </p:ext>
    </p:extLst>
  </p:cSld>
  <p:clrMapOvr>
    <a:masterClrMapping/>
  </p:clrMapOvr>
  <mc:AlternateContent xmlns:mc="http://schemas.openxmlformats.org/markup-compatibility/2006">
    <mc:Choice xmlns:p14="http://schemas.microsoft.com/office/powerpoint/2010/main" Requires="p14">
      <p:transition spd="slow" p14:dur="2000" advTm="49490"/>
    </mc:Choice>
    <mc:Fallback>
      <p:transition spd="slow" advTm="4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0"/>
            <a:ext cx="8229600" cy="1143000"/>
          </a:xfrm>
        </p:spPr>
        <p:txBody>
          <a:bodyPr/>
          <a:lstStyle/>
          <a:p>
            <a:pPr eaLnBrk="1" hangingPunct="1"/>
            <a:r>
              <a:rPr lang="en-US" altLang="en-US" dirty="0" smtClean="0">
                <a:latin typeface="Comic Sans MS" panose="030F0702030302020204" pitchFamily="66" charset="0"/>
                <a:hlinkClick r:id="rId5"/>
              </a:rPr>
              <a:t>Our Milky Way</a:t>
            </a:r>
            <a:endParaRPr lang="en-US" altLang="en-US" dirty="0" smtClean="0">
              <a:latin typeface="Comic Sans MS" panose="030F0702030302020204" pitchFamily="66" charset="0"/>
            </a:endParaRPr>
          </a:p>
        </p:txBody>
      </p:sp>
      <p:sp>
        <p:nvSpPr>
          <p:cNvPr id="6147" name="Content Placeholder 2"/>
          <p:cNvSpPr>
            <a:spLocks noGrp="1"/>
          </p:cNvSpPr>
          <p:nvPr>
            <p:ph idx="1"/>
          </p:nvPr>
        </p:nvSpPr>
        <p:spPr>
          <a:xfrm>
            <a:off x="798489" y="2060620"/>
            <a:ext cx="9697791" cy="4797380"/>
          </a:xfrm>
          <a:ln>
            <a:solidFill>
              <a:schemeClr val="bg1"/>
            </a:solidFill>
          </a:ln>
        </p:spPr>
        <p:txBody>
          <a:bodyPr>
            <a:normAutofit fontScale="92500" lnSpcReduction="10000"/>
          </a:bodyPr>
          <a:lstStyle/>
          <a:p>
            <a:endParaRPr lang="en-GB" dirty="0"/>
          </a:p>
          <a:p>
            <a:r>
              <a:rPr lang="en-GB" sz="2400" dirty="0" smtClean="0">
                <a:latin typeface="Arial" panose="020B0604020202020204" pitchFamily="34" charset="0"/>
                <a:cs typeface="Arial" panose="020B0604020202020204" pitchFamily="34" charset="0"/>
              </a:rPr>
              <a:t>The </a:t>
            </a:r>
            <a:r>
              <a:rPr lang="en-GB" sz="2400" b="1" dirty="0">
                <a:latin typeface="Arial" panose="020B0604020202020204" pitchFamily="34" charset="0"/>
                <a:cs typeface="Arial" panose="020B0604020202020204" pitchFamily="34" charset="0"/>
              </a:rPr>
              <a:t>Milky Way</a:t>
            </a:r>
            <a:r>
              <a:rPr lang="en-GB" sz="2400" dirty="0">
                <a:latin typeface="Arial" panose="020B0604020202020204" pitchFamily="34" charset="0"/>
                <a:cs typeface="Arial" panose="020B0604020202020204" pitchFamily="34" charset="0"/>
              </a:rPr>
              <a:t> is the </a:t>
            </a:r>
            <a:r>
              <a:rPr lang="en-GB" sz="2400" dirty="0" smtClean="0">
                <a:solidFill>
                  <a:schemeClr val="tx1"/>
                </a:solidFill>
                <a:latin typeface="Arial" panose="020B0604020202020204" pitchFamily="34" charset="0"/>
                <a:cs typeface="Arial" panose="020B0604020202020204" pitchFamily="34" charset="0"/>
              </a:rPr>
              <a:t>galaxy</a:t>
            </a:r>
            <a:r>
              <a:rPr lang="en-GB" sz="2400" baseline="30000" dirty="0">
                <a:solidFill>
                  <a:schemeClr val="tx1"/>
                </a:solidFill>
                <a:latin typeface="Arial" panose="020B0604020202020204" pitchFamily="34" charset="0"/>
                <a:cs typeface="Arial" panose="020B0604020202020204" pitchFamily="34" charset="0"/>
              </a:rPr>
              <a:t> </a:t>
            </a:r>
            <a:r>
              <a:rPr lang="en-GB" sz="2400" dirty="0" smtClean="0">
                <a:latin typeface="Arial" panose="020B0604020202020204" pitchFamily="34" charset="0"/>
                <a:cs typeface="Arial" panose="020B0604020202020204" pitchFamily="34" charset="0"/>
              </a:rPr>
              <a:t>that </a:t>
            </a:r>
            <a:r>
              <a:rPr lang="en-GB" sz="2400" dirty="0">
                <a:latin typeface="Arial" panose="020B0604020202020204" pitchFamily="34" charset="0"/>
                <a:cs typeface="Arial" panose="020B0604020202020204" pitchFamily="34" charset="0"/>
              </a:rPr>
              <a:t>contains our </a:t>
            </a:r>
            <a:r>
              <a:rPr lang="en-GB" sz="2400" dirty="0">
                <a:latin typeface="Arial" panose="020B0604020202020204" pitchFamily="34" charset="0"/>
                <a:cs typeface="Arial" panose="020B0604020202020204" pitchFamily="34" charset="0"/>
                <a:hlinkClick r:id="rId6" tooltip="Solar System"/>
              </a:rPr>
              <a:t>Solar System</a:t>
            </a:r>
            <a:r>
              <a:rPr lang="en-GB" sz="2400" dirty="0" smtClean="0">
                <a:latin typeface="Arial" panose="020B0604020202020204" pitchFamily="34" charset="0"/>
                <a:cs typeface="Arial" panose="020B0604020202020204" pitchFamily="34" charset="0"/>
              </a:rPr>
              <a:t>. </a:t>
            </a:r>
            <a:endParaRPr lang="en-GB" sz="2400" dirty="0" smtClean="0">
              <a:latin typeface="Arial" panose="020B0604020202020204" pitchFamily="34" charset="0"/>
              <a:cs typeface="Arial" panose="020B0604020202020204" pitchFamily="34" charset="0"/>
            </a:endParaRPr>
          </a:p>
          <a:p>
            <a:r>
              <a:rPr lang="en-GB" sz="2400" dirty="0" smtClean="0">
                <a:latin typeface="Arial" panose="020B0604020202020204" pitchFamily="34" charset="0"/>
                <a:cs typeface="Arial" panose="020B0604020202020204" pitchFamily="34" charset="0"/>
              </a:rPr>
              <a:t>The </a:t>
            </a:r>
            <a:r>
              <a:rPr lang="en-GB" sz="2400" dirty="0">
                <a:latin typeface="Arial" panose="020B0604020202020204" pitchFamily="34" charset="0"/>
                <a:cs typeface="Arial" panose="020B0604020202020204" pitchFamily="34" charset="0"/>
              </a:rPr>
              <a:t>descriptive "milky" is derived from the appearance from Earth of the galaxy – a band of light seen in the night sky formed from stars that cannot be individually distinguished by the naked eye. </a:t>
            </a:r>
            <a:endParaRPr lang="en-GB" sz="2400" dirty="0" smtClean="0">
              <a:latin typeface="Arial" panose="020B0604020202020204" pitchFamily="34" charset="0"/>
              <a:cs typeface="Arial" panose="020B0604020202020204" pitchFamily="34" charset="0"/>
            </a:endParaRPr>
          </a:p>
          <a:p>
            <a:r>
              <a:rPr lang="en-GB" altLang="en-US" sz="2400" dirty="0" smtClean="0">
                <a:latin typeface="Arial" panose="020B0604020202020204" pitchFamily="34" charset="0"/>
                <a:cs typeface="Arial" panose="020B0604020202020204" pitchFamily="34" charset="0"/>
              </a:rPr>
              <a:t>Diameter of 150,000 to 200,000 light years</a:t>
            </a:r>
          </a:p>
          <a:p>
            <a:r>
              <a:rPr lang="en-GB" altLang="en-US" sz="2400" dirty="0" smtClean="0">
                <a:latin typeface="Arial" panose="020B0604020202020204" pitchFamily="34" charset="0"/>
                <a:cs typeface="Arial" panose="020B0604020202020204" pitchFamily="34" charset="0"/>
              </a:rPr>
              <a:t>Contains approximately 100 -400 billion stars and more than 100 billion planets </a:t>
            </a:r>
            <a:endParaRPr lang="en-US" altLang="en-US" sz="2400" dirty="0" smtClean="0">
              <a:latin typeface="Arial" panose="020B0604020202020204" pitchFamily="34" charset="0"/>
              <a:cs typeface="Arial" panose="020B0604020202020204" pitchFamily="34" charset="0"/>
            </a:endParaRPr>
          </a:p>
          <a:p>
            <a:r>
              <a:rPr lang="en-US" altLang="en-US" sz="2400" dirty="0" smtClean="0">
                <a:latin typeface="Arial" panose="020B0604020202020204" pitchFamily="34" charset="0"/>
                <a:cs typeface="Arial" panose="020B0604020202020204" pitchFamily="34" charset="0"/>
              </a:rPr>
              <a:t>The </a:t>
            </a:r>
            <a:r>
              <a:rPr lang="en-US" altLang="en-US" sz="2400" dirty="0">
                <a:latin typeface="Arial" panose="020B0604020202020204" pitchFamily="34" charset="0"/>
                <a:cs typeface="Arial" panose="020B0604020202020204" pitchFamily="34" charset="0"/>
              </a:rPr>
              <a:t>Milky Way is part of a cluster of about 30 other galaxies.</a:t>
            </a:r>
          </a:p>
          <a:p>
            <a:r>
              <a:rPr lang="en-US" altLang="en-US" sz="2400" dirty="0">
                <a:latin typeface="Arial" panose="020B0604020202020204" pitchFamily="34" charset="0"/>
                <a:cs typeface="Arial" panose="020B0604020202020204" pitchFamily="34" charset="0"/>
              </a:rPr>
              <a:t>Milky way galaxy is a spiral </a:t>
            </a:r>
            <a:r>
              <a:rPr lang="en-US" altLang="en-US" sz="2400" dirty="0" smtClean="0">
                <a:latin typeface="Arial" panose="020B0604020202020204" pitchFamily="34" charset="0"/>
                <a:cs typeface="Arial" panose="020B0604020202020204" pitchFamily="34" charset="0"/>
              </a:rPr>
              <a:t>galaxy,</a:t>
            </a:r>
            <a:r>
              <a:rPr lang="en-US" altLang="en-US" sz="2400" dirty="0">
                <a:latin typeface="Arial" panose="020B0604020202020204" pitchFamily="34" charset="0"/>
                <a:cs typeface="Arial" panose="020B0604020202020204" pitchFamily="34" charset="0"/>
              </a:rPr>
              <a:t> The Earth is located in one of the spiral </a:t>
            </a:r>
            <a:r>
              <a:rPr lang="en-US" altLang="en-US" sz="2400" dirty="0" smtClean="0">
                <a:latin typeface="Arial" panose="020B0604020202020204" pitchFamily="34" charset="0"/>
                <a:cs typeface="Arial" panose="020B0604020202020204" pitchFamily="34" charset="0"/>
              </a:rPr>
              <a:t>arms around the central bulge</a:t>
            </a:r>
            <a:endParaRPr lang="en-US" altLang="en-US" sz="2400" dirty="0" smtClean="0">
              <a:latin typeface="Arial" panose="020B0604020202020204" pitchFamily="34" charset="0"/>
              <a:cs typeface="Arial" panose="020B0604020202020204" pitchFamily="34" charset="0"/>
            </a:endParaRPr>
          </a:p>
          <a:p>
            <a:pPr eaLnBrk="1" hangingPunct="1"/>
            <a:r>
              <a:rPr lang="en-US" altLang="en-US" sz="2400" dirty="0" smtClean="0">
                <a:latin typeface="Arial" panose="020B0604020202020204" pitchFamily="34" charset="0"/>
                <a:cs typeface="Arial" panose="020B0604020202020204" pitchFamily="34" charset="0"/>
              </a:rPr>
              <a:t>Milky way is visible from Earth as a hazy band of white light</a:t>
            </a:r>
            <a:endParaRPr lang="en-US" altLang="en-US" sz="2400" dirty="0" smtClean="0">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507440009"/>
      </p:ext>
    </p:extLst>
  </p:cSld>
  <p:clrMapOvr>
    <a:masterClrMapping/>
  </p:clrMapOvr>
  <mc:AlternateContent xmlns:mc="http://schemas.openxmlformats.org/markup-compatibility/2006">
    <mc:Choice xmlns:p14="http://schemas.microsoft.com/office/powerpoint/2010/main" Requires="p14">
      <p:transition spd="slow" p14:dur="2000" advTm="56489"/>
    </mc:Choice>
    <mc:Fallback>
      <p:transition spd="slow" advTm="56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u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41427" y="-560821"/>
            <a:ext cx="2386446" cy="2386446"/>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p:txBody>
          <a:bodyPr>
            <a:normAutofit/>
          </a:bodyPr>
          <a:lstStyle/>
          <a:p>
            <a:r>
              <a:rPr lang="en-US" sz="4000" b="1" dirty="0" smtClean="0">
                <a:solidFill>
                  <a:schemeClr val="tx1"/>
                </a:solidFill>
              </a:rPr>
              <a:t>The  Sun and its system</a:t>
            </a:r>
            <a:endParaRPr lang="en-US" sz="4000" b="1" dirty="0">
              <a:solidFill>
                <a:schemeClr val="bg1"/>
              </a:solidFill>
            </a:endParaRPr>
          </a:p>
        </p:txBody>
      </p:sp>
      <p:sp>
        <p:nvSpPr>
          <p:cNvPr id="5123" name="Rectangle 3"/>
          <p:cNvSpPr>
            <a:spLocks noGrp="1" noChangeArrowheads="1"/>
          </p:cNvSpPr>
          <p:nvPr>
            <p:ph idx="1"/>
          </p:nvPr>
        </p:nvSpPr>
        <p:spPr>
          <a:xfrm>
            <a:off x="1154954" y="2297151"/>
            <a:ext cx="10035785" cy="3722649"/>
          </a:xfrm>
        </p:spPr>
        <p:txBody>
          <a:bodyPr>
            <a:normAutofit/>
          </a:bodyPr>
          <a:lstStyle/>
          <a:p>
            <a:r>
              <a:rPr lang="en-US" sz="2000" dirty="0" smtClean="0">
                <a:solidFill>
                  <a:schemeClr val="tx1"/>
                </a:solidFill>
                <a:latin typeface="Arial" panose="020B0604020202020204" pitchFamily="34" charset="0"/>
                <a:cs typeface="Arial" panose="020B0604020202020204" pitchFamily="34" charset="0"/>
              </a:rPr>
              <a:t>The </a:t>
            </a:r>
            <a:r>
              <a:rPr lang="en-US" sz="2000" dirty="0" smtClean="0">
                <a:solidFill>
                  <a:schemeClr val="tx1"/>
                </a:solidFill>
                <a:latin typeface="Arial" panose="020B0604020202020204" pitchFamily="34" charset="0"/>
                <a:cs typeface="Arial" panose="020B0604020202020204" pitchFamily="34" charset="0"/>
              </a:rPr>
              <a:t>sun has a lot of energy, Solar energy comes from within the sun itself.</a:t>
            </a:r>
          </a:p>
          <a:p>
            <a:r>
              <a:rPr lang="en-US" sz="2000" dirty="0" smtClean="0">
                <a:solidFill>
                  <a:schemeClr val="tx1"/>
                </a:solidFill>
                <a:latin typeface="Arial" panose="020B0604020202020204" pitchFamily="34" charset="0"/>
                <a:cs typeface="Arial" panose="020B0604020202020204" pitchFamily="34" charset="0"/>
              </a:rPr>
              <a:t>This </a:t>
            </a:r>
            <a:r>
              <a:rPr lang="en-US" sz="2000" dirty="0">
                <a:solidFill>
                  <a:schemeClr val="tx1"/>
                </a:solidFill>
                <a:latin typeface="Arial" panose="020B0604020202020204" pitchFamily="34" charset="0"/>
                <a:cs typeface="Arial" panose="020B0604020202020204" pitchFamily="34" charset="0"/>
              </a:rPr>
              <a:t>energy </a:t>
            </a:r>
            <a:r>
              <a:rPr lang="en-US" sz="2000" dirty="0" smtClean="0">
                <a:solidFill>
                  <a:schemeClr val="tx1"/>
                </a:solidFill>
                <a:latin typeface="Arial" panose="020B0604020202020204" pitchFamily="34" charset="0"/>
                <a:cs typeface="Arial" panose="020B0604020202020204" pitchFamily="34" charset="0"/>
              </a:rPr>
              <a:t>is </a:t>
            </a:r>
            <a:r>
              <a:rPr lang="en-US" sz="2000" dirty="0">
                <a:solidFill>
                  <a:schemeClr val="tx1"/>
                </a:solidFill>
                <a:latin typeface="Arial" panose="020B0604020202020204" pitchFamily="34" charset="0"/>
                <a:cs typeface="Arial" panose="020B0604020202020204" pitchFamily="34" charset="0"/>
              </a:rPr>
              <a:t>in the form of heat and </a:t>
            </a:r>
            <a:r>
              <a:rPr lang="en-US" sz="2000" dirty="0" smtClean="0">
                <a:solidFill>
                  <a:schemeClr val="tx1"/>
                </a:solidFill>
                <a:latin typeface="Arial" panose="020B0604020202020204" pitchFamily="34" charset="0"/>
                <a:cs typeface="Arial" panose="020B0604020202020204" pitchFamily="34" charset="0"/>
              </a:rPr>
              <a:t>light.</a:t>
            </a:r>
          </a:p>
          <a:p>
            <a:r>
              <a:rPr lang="en-US" sz="2000" dirty="0" smtClean="0">
                <a:solidFill>
                  <a:schemeClr val="tx1"/>
                </a:solidFill>
                <a:latin typeface="Arial" panose="020B0604020202020204" pitchFamily="34" charset="0"/>
                <a:cs typeface="Arial" panose="020B0604020202020204" pitchFamily="34" charset="0"/>
              </a:rPr>
              <a:t>The energy is generates energy from a process called Nuclear fusion</a:t>
            </a:r>
            <a:endParaRPr lang="en-US" sz="2000" dirty="0">
              <a:solidFill>
                <a:schemeClr val="tx1"/>
              </a:solidFill>
              <a:latin typeface="Arial" panose="020B0604020202020204" pitchFamily="34" charset="0"/>
              <a:cs typeface="Arial" panose="020B0604020202020204" pitchFamily="34" charset="0"/>
            </a:endParaRPr>
          </a:p>
          <a:p>
            <a:r>
              <a:rPr lang="en-GB" sz="2000" dirty="0" smtClean="0">
                <a:solidFill>
                  <a:schemeClr val="tx1"/>
                </a:solidFill>
                <a:latin typeface="Arial" panose="020B0604020202020204" pitchFamily="34" charset="0"/>
                <a:cs typeface="Arial" panose="020B0604020202020204" pitchFamily="34" charset="0"/>
              </a:rPr>
              <a:t>The </a:t>
            </a:r>
            <a:r>
              <a:rPr lang="en-GB" sz="2000" b="1" dirty="0">
                <a:solidFill>
                  <a:schemeClr val="tx1"/>
                </a:solidFill>
                <a:latin typeface="Arial" panose="020B0604020202020204" pitchFamily="34" charset="0"/>
                <a:cs typeface="Arial" panose="020B0604020202020204" pitchFamily="34" charset="0"/>
              </a:rPr>
              <a:t>Solar </a:t>
            </a:r>
            <a:r>
              <a:rPr lang="en-GB" sz="2000" b="1" dirty="0" smtClean="0">
                <a:solidFill>
                  <a:schemeClr val="tx1"/>
                </a:solidFill>
                <a:latin typeface="Arial" panose="020B0604020202020204" pitchFamily="34" charset="0"/>
                <a:cs typeface="Arial" panose="020B0604020202020204" pitchFamily="34" charset="0"/>
              </a:rPr>
              <a:t>System</a:t>
            </a:r>
            <a:r>
              <a:rPr lang="en-GB" sz="2000" baseline="30000" dirty="0">
                <a:solidFill>
                  <a:schemeClr val="tx1"/>
                </a:solidFill>
                <a:latin typeface="Arial" panose="020B0604020202020204" pitchFamily="34" charset="0"/>
                <a:cs typeface="Arial" panose="020B0604020202020204" pitchFamily="34" charset="0"/>
              </a:rPr>
              <a:t> </a:t>
            </a:r>
            <a:r>
              <a:rPr lang="en-GB" sz="2000" dirty="0" smtClean="0">
                <a:solidFill>
                  <a:schemeClr val="tx1"/>
                </a:solidFill>
                <a:latin typeface="Arial" panose="020B0604020202020204" pitchFamily="34" charset="0"/>
                <a:cs typeface="Arial" panose="020B0604020202020204" pitchFamily="34" charset="0"/>
              </a:rPr>
              <a:t>is </a:t>
            </a:r>
            <a:r>
              <a:rPr lang="en-GB" sz="2000" dirty="0">
                <a:solidFill>
                  <a:schemeClr val="tx1"/>
                </a:solidFill>
                <a:latin typeface="Arial" panose="020B0604020202020204" pitchFamily="34" charset="0"/>
                <a:cs typeface="Arial" panose="020B0604020202020204" pitchFamily="34" charset="0"/>
              </a:rPr>
              <a:t>the </a:t>
            </a:r>
            <a:r>
              <a:rPr lang="en-GB" sz="2000" dirty="0">
                <a:solidFill>
                  <a:schemeClr val="tx1"/>
                </a:solidFill>
                <a:latin typeface="Arial" panose="020B0604020202020204" pitchFamily="34" charset="0"/>
                <a:cs typeface="Arial" panose="020B0604020202020204" pitchFamily="34" charset="0"/>
                <a:hlinkClick r:id="rId6" tooltip="Gravity"/>
              </a:rPr>
              <a:t>gravitationally</a:t>
            </a:r>
            <a:r>
              <a:rPr lang="en-GB" sz="2000" dirty="0">
                <a:solidFill>
                  <a:schemeClr val="tx1"/>
                </a:solidFill>
                <a:latin typeface="Arial" panose="020B0604020202020204" pitchFamily="34" charset="0"/>
                <a:cs typeface="Arial" panose="020B0604020202020204" pitchFamily="34" charset="0"/>
              </a:rPr>
              <a:t> bound system comprising the </a:t>
            </a:r>
            <a:r>
              <a:rPr lang="en-GB" sz="2000" dirty="0">
                <a:solidFill>
                  <a:schemeClr val="tx1"/>
                </a:solidFill>
                <a:latin typeface="Arial" panose="020B0604020202020204" pitchFamily="34" charset="0"/>
                <a:cs typeface="Arial" panose="020B0604020202020204" pitchFamily="34" charset="0"/>
                <a:hlinkClick r:id="rId7" tooltip="Sun"/>
              </a:rPr>
              <a:t>Sun</a:t>
            </a:r>
            <a:r>
              <a:rPr lang="en-GB" sz="2000" dirty="0">
                <a:solidFill>
                  <a:schemeClr val="tx1"/>
                </a:solidFill>
                <a:latin typeface="Arial" panose="020B0604020202020204" pitchFamily="34" charset="0"/>
                <a:cs typeface="Arial" panose="020B0604020202020204" pitchFamily="34" charset="0"/>
              </a:rPr>
              <a:t> and the objects that orbit it, either directly or </a:t>
            </a:r>
            <a:r>
              <a:rPr lang="en-GB" sz="2000" dirty="0" smtClean="0">
                <a:solidFill>
                  <a:schemeClr val="tx1"/>
                </a:solidFill>
                <a:latin typeface="Arial" panose="020B0604020202020204" pitchFamily="34" charset="0"/>
                <a:cs typeface="Arial" panose="020B0604020202020204" pitchFamily="34" charset="0"/>
              </a:rPr>
              <a:t>indirectly.</a:t>
            </a:r>
            <a:endParaRPr lang="en-GB" sz="2000" baseline="30000" dirty="0">
              <a:solidFill>
                <a:schemeClr val="tx1"/>
              </a:solidFill>
              <a:latin typeface="Arial" panose="020B0604020202020204" pitchFamily="34" charset="0"/>
              <a:cs typeface="Arial" panose="020B0604020202020204" pitchFamily="34" charset="0"/>
            </a:endParaRPr>
          </a:p>
          <a:p>
            <a:r>
              <a:rPr lang="en-GB" sz="2000" dirty="0" smtClean="0">
                <a:solidFill>
                  <a:schemeClr val="tx1"/>
                </a:solidFill>
                <a:latin typeface="Arial" panose="020B0604020202020204" pitchFamily="34" charset="0"/>
                <a:cs typeface="Arial" panose="020B0604020202020204" pitchFamily="34" charset="0"/>
              </a:rPr>
              <a:t>Of </a:t>
            </a:r>
            <a:r>
              <a:rPr lang="en-GB" sz="2000" dirty="0">
                <a:solidFill>
                  <a:schemeClr val="tx1"/>
                </a:solidFill>
                <a:latin typeface="Arial" panose="020B0604020202020204" pitchFamily="34" charset="0"/>
                <a:cs typeface="Arial" panose="020B0604020202020204" pitchFamily="34" charset="0"/>
              </a:rPr>
              <a:t>those objects that orbit the Sun directly, the largest eight are the </a:t>
            </a:r>
            <a:r>
              <a:rPr lang="en-GB" sz="2000" dirty="0">
                <a:solidFill>
                  <a:schemeClr val="tx1"/>
                </a:solidFill>
                <a:latin typeface="Arial" panose="020B0604020202020204" pitchFamily="34" charset="0"/>
                <a:cs typeface="Arial" panose="020B0604020202020204" pitchFamily="34" charset="0"/>
                <a:hlinkClick r:id="rId8" tooltip="Planet"/>
              </a:rPr>
              <a:t>planets</a:t>
            </a:r>
            <a:r>
              <a:rPr lang="en-GB" sz="2000" dirty="0" smtClean="0">
                <a:solidFill>
                  <a:schemeClr val="tx1"/>
                </a:solidFill>
                <a:latin typeface="Arial" panose="020B0604020202020204" pitchFamily="34" charset="0"/>
                <a:cs typeface="Arial" panose="020B0604020202020204" pitchFamily="34" charset="0"/>
              </a:rPr>
              <a:t>, </a:t>
            </a:r>
            <a:r>
              <a:rPr lang="en-GB" sz="2000" dirty="0">
                <a:solidFill>
                  <a:schemeClr val="tx1"/>
                </a:solidFill>
                <a:latin typeface="Arial" panose="020B0604020202020204" pitchFamily="34" charset="0"/>
                <a:cs typeface="Arial" panose="020B0604020202020204" pitchFamily="34" charset="0"/>
              </a:rPr>
              <a:t>with the remainder being significantly smaller objects, such as </a:t>
            </a:r>
            <a:r>
              <a:rPr lang="en-GB" sz="2000" dirty="0">
                <a:solidFill>
                  <a:schemeClr val="tx1"/>
                </a:solidFill>
                <a:latin typeface="Arial" panose="020B0604020202020204" pitchFamily="34" charset="0"/>
                <a:cs typeface="Arial" panose="020B0604020202020204" pitchFamily="34" charset="0"/>
                <a:hlinkClick r:id="rId9" tooltip="Dwarf planet"/>
              </a:rPr>
              <a:t>dwarf planets</a:t>
            </a:r>
            <a:r>
              <a:rPr lang="en-GB" sz="2000" dirty="0">
                <a:solidFill>
                  <a:schemeClr val="tx1"/>
                </a:solidFill>
                <a:latin typeface="Arial" panose="020B0604020202020204" pitchFamily="34" charset="0"/>
                <a:cs typeface="Arial" panose="020B0604020202020204" pitchFamily="34" charset="0"/>
              </a:rPr>
              <a:t> and </a:t>
            </a:r>
            <a:r>
              <a:rPr lang="en-GB" sz="2000" dirty="0">
                <a:solidFill>
                  <a:schemeClr val="tx1"/>
                </a:solidFill>
                <a:latin typeface="Arial" panose="020B0604020202020204" pitchFamily="34" charset="0"/>
                <a:cs typeface="Arial" panose="020B0604020202020204" pitchFamily="34" charset="0"/>
                <a:hlinkClick r:id="rId10" tooltip="Small Solar System body"/>
              </a:rPr>
              <a:t>small Solar System bodies</a:t>
            </a:r>
            <a:r>
              <a:rPr lang="en-GB" sz="2000" dirty="0">
                <a:solidFill>
                  <a:schemeClr val="tx1"/>
                </a:solidFill>
                <a:latin typeface="Arial" panose="020B0604020202020204" pitchFamily="34" charset="0"/>
                <a:cs typeface="Arial" panose="020B0604020202020204" pitchFamily="34" charset="0"/>
              </a:rPr>
              <a:t>. Of the objects that orbit the Sun indirectly, the </a:t>
            </a:r>
            <a:r>
              <a:rPr lang="en-GB" sz="2000" dirty="0">
                <a:solidFill>
                  <a:schemeClr val="tx1"/>
                </a:solidFill>
                <a:latin typeface="Arial" panose="020B0604020202020204" pitchFamily="34" charset="0"/>
                <a:cs typeface="Arial" panose="020B0604020202020204" pitchFamily="34" charset="0"/>
                <a:hlinkClick r:id="rId11" tooltip="Natural satellite"/>
              </a:rPr>
              <a:t>moons</a:t>
            </a:r>
            <a:r>
              <a:rPr lang="en-GB" sz="2000" dirty="0">
                <a:solidFill>
                  <a:schemeClr val="tx1"/>
                </a:solidFill>
                <a:latin typeface="Arial" panose="020B0604020202020204" pitchFamily="34" charset="0"/>
                <a:cs typeface="Arial" panose="020B0604020202020204" pitchFamily="34" charset="0"/>
              </a:rPr>
              <a:t>, two are larger than the smallest planet, </a:t>
            </a:r>
            <a:r>
              <a:rPr lang="en-GB" sz="2000" dirty="0">
                <a:solidFill>
                  <a:schemeClr val="tx1"/>
                </a:solidFill>
                <a:latin typeface="Arial" panose="020B0604020202020204" pitchFamily="34" charset="0"/>
                <a:cs typeface="Arial" panose="020B0604020202020204" pitchFamily="34" charset="0"/>
                <a:hlinkClick r:id="rId12" tooltip="Mercury (planet)"/>
              </a:rPr>
              <a:t>Mercury</a:t>
            </a:r>
            <a:endParaRPr lang="en-US" sz="2000" dirty="0">
              <a:solidFill>
                <a:schemeClr val="tx1"/>
              </a:solidFill>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a:xfrm>
            <a:off x="677334" y="6067120"/>
            <a:ext cx="6297612" cy="365125"/>
          </a:xfrm>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85229221"/>
      </p:ext>
    </p:extLst>
  </p:cSld>
  <p:clrMapOvr>
    <a:masterClrMapping/>
  </p:clrMapOvr>
  <mc:AlternateContent xmlns:mc="http://schemas.openxmlformats.org/markup-compatibility/2006">
    <mc:Choice xmlns:p14="http://schemas.microsoft.com/office/powerpoint/2010/main" Requires="p14">
      <p:transition spd="slow" p14:dur="2000" advTm="72554"/>
    </mc:Choice>
    <mc:Fallback>
      <p:transition spd="slow" advTm="7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77334" y="3296989"/>
            <a:ext cx="4184035" cy="2229215"/>
          </a:xfrm>
        </p:spPr>
        <p:txBody>
          <a:bodyPr>
            <a:normAutofit/>
          </a:bodyPr>
          <a:lstStyle/>
          <a:p>
            <a:r>
              <a:rPr lang="en-GB" dirty="0" smtClean="0"/>
              <a:t>INNER PLANETS (terrestrial)</a:t>
            </a:r>
          </a:p>
          <a:p>
            <a:pPr lvl="1"/>
            <a:r>
              <a:rPr lang="en-GB" dirty="0" smtClean="0"/>
              <a:t>Mercury</a:t>
            </a:r>
          </a:p>
          <a:p>
            <a:pPr lvl="1"/>
            <a:r>
              <a:rPr lang="en-GB" dirty="0" smtClean="0"/>
              <a:t>Venus </a:t>
            </a:r>
          </a:p>
          <a:p>
            <a:pPr lvl="1"/>
            <a:r>
              <a:rPr lang="en-GB" dirty="0" smtClean="0"/>
              <a:t>Earth</a:t>
            </a:r>
          </a:p>
          <a:p>
            <a:pPr lvl="1"/>
            <a:r>
              <a:rPr lang="en-GB" dirty="0" smtClean="0"/>
              <a:t>Mars</a:t>
            </a:r>
            <a:endParaRPr lang="en-GB" dirty="0"/>
          </a:p>
        </p:txBody>
      </p:sp>
      <p:sp>
        <p:nvSpPr>
          <p:cNvPr id="6" name="Content Placeholder 5"/>
          <p:cNvSpPr>
            <a:spLocks noGrp="1"/>
          </p:cNvSpPr>
          <p:nvPr>
            <p:ph sz="half" idx="2"/>
          </p:nvPr>
        </p:nvSpPr>
        <p:spPr>
          <a:xfrm>
            <a:off x="5089970" y="3309868"/>
            <a:ext cx="4184034" cy="2229217"/>
          </a:xfrm>
        </p:spPr>
        <p:txBody>
          <a:bodyPr>
            <a:normAutofit/>
          </a:bodyPr>
          <a:lstStyle/>
          <a:p>
            <a:r>
              <a:rPr lang="en-GB" dirty="0" smtClean="0"/>
              <a:t>OUTER </a:t>
            </a:r>
            <a:r>
              <a:rPr lang="en-GB" dirty="0" smtClean="0"/>
              <a:t>PLANETS (</a:t>
            </a:r>
            <a:r>
              <a:rPr lang="en-GB" dirty="0" err="1" smtClean="0"/>
              <a:t>jovian</a:t>
            </a:r>
            <a:r>
              <a:rPr lang="en-GB" dirty="0" smtClean="0"/>
              <a:t>)</a:t>
            </a:r>
            <a:endParaRPr lang="en-GB" dirty="0" smtClean="0"/>
          </a:p>
          <a:p>
            <a:pPr lvl="1"/>
            <a:r>
              <a:rPr lang="en-GB" dirty="0" smtClean="0"/>
              <a:t>Jupiter</a:t>
            </a:r>
          </a:p>
          <a:p>
            <a:pPr lvl="1"/>
            <a:r>
              <a:rPr lang="en-GB" dirty="0" smtClean="0"/>
              <a:t>Saturn</a:t>
            </a:r>
            <a:endParaRPr lang="en-GB" dirty="0" smtClean="0"/>
          </a:p>
          <a:p>
            <a:pPr lvl="1"/>
            <a:r>
              <a:rPr lang="en-GB" dirty="0" smtClean="0"/>
              <a:t>Uranus</a:t>
            </a:r>
          </a:p>
          <a:p>
            <a:pPr lvl="1"/>
            <a:r>
              <a:rPr lang="en-GB" dirty="0"/>
              <a:t>Neptune </a:t>
            </a:r>
          </a:p>
          <a:p>
            <a:pPr lvl="1"/>
            <a:endParaRPr lang="en-GB" dirty="0"/>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p:txBody>
          <a:bodyPr/>
          <a:lstStyle/>
          <a:p>
            <a:fld id="{6FF9F0C5-380F-41C2-899A-BAC0F0927E16}" type="slidenum">
              <a:rPr lang="en-US" smtClean="0"/>
              <a:t>7</a:t>
            </a:fld>
            <a:endParaRPr lang="en-US" dirty="0"/>
          </a:p>
        </p:txBody>
      </p:sp>
      <p:sp>
        <p:nvSpPr>
          <p:cNvPr id="8" name="TextBox 7"/>
          <p:cNvSpPr txBox="1"/>
          <p:nvPr/>
        </p:nvSpPr>
        <p:spPr>
          <a:xfrm>
            <a:off x="940157" y="5409126"/>
            <a:ext cx="9221273" cy="646331"/>
          </a:xfrm>
          <a:prstGeom prst="rect">
            <a:avLst/>
          </a:prstGeom>
          <a:noFill/>
        </p:spPr>
        <p:txBody>
          <a:bodyPr wrap="square" rtlCol="0">
            <a:spAutoFit/>
          </a:bodyPr>
          <a:lstStyle/>
          <a:p>
            <a:r>
              <a:rPr lang="en-GB" dirty="0"/>
              <a:t>Of the inner </a:t>
            </a:r>
            <a:r>
              <a:rPr lang="en-GB" dirty="0" smtClean="0"/>
              <a:t>planets , </a:t>
            </a:r>
            <a:r>
              <a:rPr lang="en-GB" dirty="0"/>
              <a:t>Mercury and Venus have no natural satellites; </a:t>
            </a:r>
            <a:endParaRPr lang="en-GB" dirty="0" smtClean="0"/>
          </a:p>
          <a:p>
            <a:endParaRPr lang="en-GB" dirty="0" smtClean="0"/>
          </a:p>
        </p:txBody>
      </p:sp>
      <p:sp>
        <p:nvSpPr>
          <p:cNvPr id="10" name="TextBox 9"/>
          <p:cNvSpPr txBox="1"/>
          <p:nvPr/>
        </p:nvSpPr>
        <p:spPr>
          <a:xfrm>
            <a:off x="2209401" y="725252"/>
            <a:ext cx="5516254" cy="707886"/>
          </a:xfrm>
          <a:prstGeom prst="rect">
            <a:avLst/>
          </a:prstGeom>
          <a:noFill/>
        </p:spPr>
        <p:txBody>
          <a:bodyPr wrap="none" rtlCol="0">
            <a:spAutoFit/>
          </a:bodyPr>
          <a:lstStyle/>
          <a:p>
            <a:r>
              <a:rPr lang="en-GB" sz="4000" dirty="0" smtClean="0">
                <a:latin typeface="Arial" panose="020B0604020202020204" pitchFamily="34" charset="0"/>
                <a:cs typeface="Arial" panose="020B0604020202020204" pitchFamily="34" charset="0"/>
              </a:rPr>
              <a:t>Solar System : Planets </a:t>
            </a:r>
            <a:endParaRPr lang="en-GB" sz="4000" dirty="0">
              <a:latin typeface="Arial" panose="020B0604020202020204" pitchFamily="34" charset="0"/>
              <a:cs typeface="Arial" panose="020B060402020202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73796369"/>
      </p:ext>
    </p:extLst>
  </p:cSld>
  <p:clrMapOvr>
    <a:masterClrMapping/>
  </p:clrMapOvr>
  <mc:AlternateContent xmlns:mc="http://schemas.openxmlformats.org/markup-compatibility/2006">
    <mc:Choice xmlns:p14="http://schemas.microsoft.com/office/powerpoint/2010/main" Requires="p14">
      <p:transition spd="slow" p14:dur="2000" advTm="61298"/>
    </mc:Choice>
    <mc:Fallback>
      <p:transition spd="slow" advTm="61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77334" y="428351"/>
            <a:ext cx="8596668" cy="898173"/>
          </a:xfrm>
        </p:spPr>
        <p:txBody>
          <a:bodyPr>
            <a:normAutofit/>
          </a:bodyPr>
          <a:lstStyle/>
          <a:p>
            <a:pPr eaLnBrk="1" hangingPunct="1"/>
            <a:r>
              <a:rPr lang="en-GB" dirty="0" smtClean="0"/>
              <a:t>Satellites </a:t>
            </a:r>
            <a:endParaRPr lang="en-GB" dirty="0" smtClean="0"/>
          </a:p>
        </p:txBody>
      </p:sp>
      <p:sp>
        <p:nvSpPr>
          <p:cNvPr id="2" name="Content Placeholder 1"/>
          <p:cNvSpPr>
            <a:spLocks noGrp="1"/>
          </p:cNvSpPr>
          <p:nvPr>
            <p:ph idx="1"/>
          </p:nvPr>
        </p:nvSpPr>
        <p:spPr>
          <a:xfrm>
            <a:off x="677334" y="2369713"/>
            <a:ext cx="8596668" cy="3671650"/>
          </a:xfrm>
        </p:spPr>
        <p:txBody>
          <a:bodyPr>
            <a:normAutofit/>
          </a:bodyPr>
          <a:lstStyle/>
          <a:p>
            <a:r>
              <a:rPr lang="en-GB" sz="2000" dirty="0">
                <a:latin typeface="Arial" panose="020B0604020202020204" pitchFamily="34" charset="0"/>
                <a:cs typeface="Arial" panose="020B0604020202020204" pitchFamily="34" charset="0"/>
              </a:rPr>
              <a:t>Earth has one large natural satellite, known as the </a:t>
            </a:r>
            <a:r>
              <a:rPr lang="en-GB" sz="2000" b="1" dirty="0">
                <a:latin typeface="Arial" panose="020B0604020202020204" pitchFamily="34" charset="0"/>
                <a:cs typeface="Arial" panose="020B0604020202020204" pitchFamily="34" charset="0"/>
              </a:rPr>
              <a:t>Moon</a:t>
            </a:r>
            <a:r>
              <a:rPr lang="en-GB" sz="2000" dirty="0">
                <a:latin typeface="Arial" panose="020B0604020202020204" pitchFamily="34" charset="0"/>
                <a:cs typeface="Arial" panose="020B0604020202020204" pitchFamily="34" charset="0"/>
              </a:rPr>
              <a:t>; </a:t>
            </a:r>
          </a:p>
          <a:p>
            <a:r>
              <a:rPr lang="en-GB" sz="2000" dirty="0" smtClean="0">
                <a:latin typeface="Arial" panose="020B0604020202020204" pitchFamily="34" charset="0"/>
                <a:cs typeface="Arial" panose="020B0604020202020204" pitchFamily="34" charset="0"/>
              </a:rPr>
              <a:t>and </a:t>
            </a:r>
            <a:r>
              <a:rPr lang="en-GB" sz="2000" dirty="0">
                <a:latin typeface="Arial" panose="020B0604020202020204" pitchFamily="34" charset="0"/>
                <a:cs typeface="Arial" panose="020B0604020202020204" pitchFamily="34" charset="0"/>
              </a:rPr>
              <a:t>Mars has two tiny natural satellites, </a:t>
            </a:r>
            <a:r>
              <a:rPr lang="en-GB" sz="2000" b="1" dirty="0" err="1">
                <a:latin typeface="Arial" panose="020B0604020202020204" pitchFamily="34" charset="0"/>
                <a:cs typeface="Arial" panose="020B0604020202020204" pitchFamily="34" charset="0"/>
              </a:rPr>
              <a:t>Phobos</a:t>
            </a:r>
            <a:r>
              <a:rPr lang="en-GB" sz="2000" b="1" dirty="0">
                <a:latin typeface="Arial" panose="020B0604020202020204" pitchFamily="34" charset="0"/>
                <a:cs typeface="Arial" panose="020B0604020202020204" pitchFamily="34" charset="0"/>
              </a:rPr>
              <a:t> and Deimos. </a:t>
            </a:r>
          </a:p>
          <a:p>
            <a:r>
              <a:rPr lang="en-GB" sz="2000" dirty="0">
                <a:latin typeface="Arial" panose="020B0604020202020204" pitchFamily="34" charset="0"/>
                <a:cs typeface="Arial" panose="020B0604020202020204" pitchFamily="34" charset="0"/>
              </a:rPr>
              <a:t>Earths only known satellite is the Moon..</a:t>
            </a:r>
          </a:p>
          <a:p>
            <a:r>
              <a:rPr lang="en-GB" sz="2000" dirty="0" smtClean="0">
                <a:latin typeface="Arial" panose="020B0604020202020204" pitchFamily="34" charset="0"/>
                <a:cs typeface="Arial" panose="020B0604020202020204" pitchFamily="34" charset="0"/>
              </a:rPr>
              <a:t>Earth </a:t>
            </a:r>
            <a:r>
              <a:rPr lang="en-GB" sz="2000" dirty="0">
                <a:latin typeface="Arial" panose="020B0604020202020204" pitchFamily="34" charset="0"/>
                <a:cs typeface="Arial" panose="020B0604020202020204" pitchFamily="34" charset="0"/>
              </a:rPr>
              <a:t>is a satellite because it moves around the sun. </a:t>
            </a:r>
            <a:endParaRPr lang="en-GB" sz="2000" dirty="0" smtClean="0">
              <a:latin typeface="Arial" panose="020B0604020202020204" pitchFamily="34" charset="0"/>
              <a:cs typeface="Arial" panose="020B0604020202020204" pitchFamily="34" charset="0"/>
            </a:endParaRPr>
          </a:p>
          <a:p>
            <a:pPr lvl="1"/>
            <a:r>
              <a:rPr lang="en-GB" sz="2000" dirty="0">
                <a:latin typeface="Arial" panose="020B0604020202020204" pitchFamily="34" charset="0"/>
                <a:cs typeface="Arial" panose="020B0604020202020204" pitchFamily="34" charset="0"/>
              </a:rPr>
              <a:t>A satellite is an object that moves around a larger object</a:t>
            </a:r>
            <a:r>
              <a:rPr lang="en-GB" sz="2000" dirty="0" smtClean="0">
                <a:latin typeface="Arial" panose="020B0604020202020204" pitchFamily="34" charset="0"/>
                <a:cs typeface="Arial" panose="020B0604020202020204" pitchFamily="34" charset="0"/>
              </a:rPr>
              <a:t>.	</a:t>
            </a:r>
          </a:p>
          <a:p>
            <a:r>
              <a:rPr lang="en-GB" sz="2000" dirty="0" smtClean="0">
                <a:latin typeface="Arial" panose="020B0604020202020204" pitchFamily="34" charset="0"/>
                <a:cs typeface="Arial" panose="020B0604020202020204" pitchFamily="34" charset="0"/>
              </a:rPr>
              <a:t>The </a:t>
            </a:r>
            <a:r>
              <a:rPr lang="en-GB" sz="2000" dirty="0">
                <a:latin typeface="Arial" panose="020B0604020202020204" pitchFamily="34" charset="0"/>
                <a:cs typeface="Arial" panose="020B0604020202020204" pitchFamily="34" charset="0"/>
              </a:rPr>
              <a:t>moon is a satellite because it moves around Earth</a:t>
            </a:r>
            <a:r>
              <a:rPr lang="en-GB" sz="2000" dirty="0" smtClean="0">
                <a:latin typeface="Arial" panose="020B0604020202020204" pitchFamily="34" charset="0"/>
                <a:cs typeface="Arial" panose="020B0604020202020204" pitchFamily="34" charset="0"/>
              </a:rPr>
              <a:t>.</a:t>
            </a:r>
          </a:p>
          <a:p>
            <a:r>
              <a:rPr lang="en-GB" sz="2000" dirty="0" smtClean="0">
                <a:latin typeface="Arial" panose="020B0604020202020204" pitchFamily="34" charset="0"/>
                <a:cs typeface="Arial" panose="020B0604020202020204" pitchFamily="34" charset="0"/>
              </a:rPr>
              <a:t>Its </a:t>
            </a:r>
            <a:r>
              <a:rPr lang="en-GB" sz="2000" dirty="0">
                <a:latin typeface="Arial" panose="020B0604020202020204" pitchFamily="34" charset="0"/>
                <a:cs typeface="Arial" panose="020B0604020202020204" pitchFamily="34" charset="0"/>
              </a:rPr>
              <a:t>began orbiting Earth about 4.53 billion years ago.</a:t>
            </a:r>
          </a:p>
          <a:p>
            <a:r>
              <a:rPr lang="en-GB" sz="2000" dirty="0" smtClean="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Earth and the moon are called "natural" satellites. </a:t>
            </a:r>
            <a:endParaRPr lang="en-GB" sz="20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GB" smtClean="0"/>
              <a:t>Earth as home of Man by Alafia, A.O. (Ph.D)</a:t>
            </a:r>
            <a:endParaRPr lang="en-US" dirty="0"/>
          </a:p>
        </p:txBody>
      </p:sp>
      <p:sp>
        <p:nvSpPr>
          <p:cNvPr id="8194" name="Slide Number Placeholder 4"/>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34E30C-588F-4358-9ED2-0FB8DEF590E6}" type="slidenum">
              <a:rPr lang="en-GB">
                <a:latin typeface="Arial Black" panose="020B0A04020102020204" pitchFamily="34" charset="0"/>
              </a:rPr>
              <a:pPr/>
              <a:t>8</a:t>
            </a:fld>
            <a:endParaRPr lang="en-GB">
              <a:latin typeface="Arial Black" panose="020B0A04020102020204" pitchFamily="34" charset="0"/>
            </a:endParaRPr>
          </a:p>
        </p:txBody>
      </p:sp>
      <p:pic>
        <p:nvPicPr>
          <p:cNvPr id="8196" name="Picture 4" descr="clm_earth_mos_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0516" y="3474568"/>
            <a:ext cx="2923114" cy="286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AutoShape 5"/>
          <p:cNvSpPr>
            <a:spLocks noChangeArrowheads="1"/>
          </p:cNvSpPr>
          <p:nvPr/>
        </p:nvSpPr>
        <p:spPr bwMode="auto">
          <a:xfrm>
            <a:off x="11366500" y="3495574"/>
            <a:ext cx="810636" cy="867786"/>
          </a:xfrm>
          <a:prstGeom prst="wedgeRectCallout">
            <a:avLst>
              <a:gd name="adj1" fmla="val -135421"/>
              <a:gd name="adj2" fmla="val 123005"/>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3200" dirty="0">
                <a:latin typeface="Comic Sans MS" panose="030F0702030302020204" pitchFamily="66" charset="0"/>
              </a:rPr>
              <a:t>We are here</a:t>
            </a:r>
          </a:p>
          <a:p>
            <a:pPr algn="ctr" eaLnBrk="1" hangingPunct="1"/>
            <a:endParaRPr lang="en-GB" dirty="0"/>
          </a:p>
        </p:txBody>
      </p:sp>
      <p:pic>
        <p:nvPicPr>
          <p:cNvPr id="9" name="Picture 2" descr="Milky way galaxy with Earth &amp; planets superimposed - Stock Imag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725" y="-4239"/>
            <a:ext cx="3160275" cy="29913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68189" y="2910625"/>
            <a:ext cx="2021707" cy="369332"/>
          </a:xfrm>
          <a:prstGeom prst="rect">
            <a:avLst/>
          </a:prstGeom>
          <a:noFill/>
        </p:spPr>
        <p:txBody>
          <a:bodyPr wrap="none" rtlCol="0">
            <a:spAutoFit/>
          </a:bodyPr>
          <a:lstStyle/>
          <a:p>
            <a:r>
              <a:rPr lang="en-GB" dirty="0" smtClean="0"/>
              <a:t>Milky way Galaxy </a:t>
            </a:r>
            <a:endParaRPr lang="en-GB" dirty="0"/>
          </a:p>
        </p:txBody>
      </p:sp>
      <p:sp>
        <p:nvSpPr>
          <p:cNvPr id="6" name="TextBox 5"/>
          <p:cNvSpPr txBox="1"/>
          <p:nvPr/>
        </p:nvSpPr>
        <p:spPr>
          <a:xfrm>
            <a:off x="6203898" y="6318914"/>
            <a:ext cx="1537600" cy="369332"/>
          </a:xfrm>
          <a:prstGeom prst="rect">
            <a:avLst/>
          </a:prstGeom>
          <a:noFill/>
        </p:spPr>
        <p:txBody>
          <a:bodyPr wrap="none" rtlCol="0">
            <a:spAutoFit/>
          </a:bodyPr>
          <a:lstStyle/>
          <a:p>
            <a:r>
              <a:rPr lang="en-GB" dirty="0" smtClean="0"/>
              <a:t>Planet Earth </a:t>
            </a:r>
            <a:endParaRPr lang="en-GB"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6000251"/>
      </p:ext>
    </p:extLst>
  </p:cSld>
  <p:clrMapOvr>
    <a:masterClrMapping/>
  </p:clrMapOvr>
  <mc:AlternateContent xmlns:mc="http://schemas.openxmlformats.org/markup-compatibility/2006">
    <mc:Choice xmlns:p14="http://schemas.microsoft.com/office/powerpoint/2010/main" Requires="p14">
      <p:transition spd="slow" p14:dur="2000" advTm="66565"/>
    </mc:Choice>
    <mc:Fallback>
      <p:transition spd="slow" advTm="6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196"/>
                    </p:tgtEl>
                  </p:cond>
                </p:stCondLst>
                <p:endSync evt="end" delay="0">
                  <p:rtn val="all"/>
                </p:endSync>
                <p:childTnLst>
                  <p:par>
                    <p:cTn id="8" fill="hold">
                      <p:stCondLst>
                        <p:cond delay="0"/>
                      </p:stCondLst>
                      <p:childTnLst>
                        <p:par>
                          <p:cTn id="9" fill="hold">
                            <p:stCondLst>
                              <p:cond delay="0"/>
                            </p:stCondLst>
                            <p:childTnLst>
                              <p:par>
                                <p:cTn id="10" presetID="2" presetClass="entr" presetSubtype="4" fill="hold" grpId="0" nodeType="clickEffect">
                                  <p:stCondLst>
                                    <p:cond delay="1000"/>
                                  </p:stCondLst>
                                  <p:childTnLst>
                                    <p:set>
                                      <p:cBhvr>
                                        <p:cTn id="11" dur="1" fill="hold">
                                          <p:stCondLst>
                                            <p:cond delay="0"/>
                                          </p:stCondLst>
                                        </p:cTn>
                                        <p:tgtEl>
                                          <p:spTgt spid="69637"/>
                                        </p:tgtEl>
                                        <p:attrNameLst>
                                          <p:attrName>style.visibility</p:attrName>
                                        </p:attrNameLst>
                                      </p:cBhvr>
                                      <p:to>
                                        <p:strVal val="visible"/>
                                      </p:to>
                                    </p:set>
                                    <p:anim calcmode="lin" valueType="num">
                                      <p:cBhvr additive="base">
                                        <p:cTn id="12" dur="500" fill="hold"/>
                                        <p:tgtEl>
                                          <p:spTgt spid="69637"/>
                                        </p:tgtEl>
                                        <p:attrNameLst>
                                          <p:attrName>ppt_x</p:attrName>
                                        </p:attrNameLst>
                                      </p:cBhvr>
                                      <p:tavLst>
                                        <p:tav tm="0">
                                          <p:val>
                                            <p:strVal val="#ppt_x"/>
                                          </p:val>
                                        </p:tav>
                                        <p:tav tm="100000">
                                          <p:val>
                                            <p:strVal val="#ppt_x"/>
                                          </p:val>
                                        </p:tav>
                                      </p:tavLst>
                                    </p:anim>
                                    <p:anim calcmode="lin" valueType="num">
                                      <p:cBhvr additive="base">
                                        <p:cTn id="13" dur="500" fill="hold"/>
                                        <p:tgtEl>
                                          <p:spTgt spid="6963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8196"/>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696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Dwarf Planets</a:t>
            </a:r>
            <a:endParaRPr lang="en-GB" dirty="0"/>
          </a:p>
        </p:txBody>
      </p:sp>
      <p:sp>
        <p:nvSpPr>
          <p:cNvPr id="6" name="Content Placeholder 5"/>
          <p:cNvSpPr>
            <a:spLocks noGrp="1"/>
          </p:cNvSpPr>
          <p:nvPr>
            <p:ph idx="1"/>
          </p:nvPr>
        </p:nvSpPr>
        <p:spPr>
          <a:ln>
            <a:solidFill>
              <a:schemeClr val="bg1"/>
            </a:solidFill>
          </a:ln>
        </p:spPr>
        <p:txBody>
          <a:bodyPr>
            <a:noAutofit/>
          </a:bodyPr>
          <a:lstStyle/>
          <a:p>
            <a:r>
              <a:rPr lang="en-GB" sz="2000" dirty="0">
                <a:latin typeface="Arial" panose="020B0604020202020204" pitchFamily="34" charset="0"/>
                <a:cs typeface="Arial" panose="020B0604020202020204" pitchFamily="34" charset="0"/>
              </a:rPr>
              <a:t>Planets move around the Sun in an elliptical orbit (Kepler’s 1</a:t>
            </a:r>
            <a:r>
              <a:rPr lang="en-GB" sz="2000" baseline="30000" dirty="0">
                <a:latin typeface="Arial" panose="020B0604020202020204" pitchFamily="34" charset="0"/>
                <a:cs typeface="Arial" panose="020B0604020202020204" pitchFamily="34" charset="0"/>
              </a:rPr>
              <a:t>st</a:t>
            </a:r>
            <a:r>
              <a:rPr lang="en-GB" sz="2000" dirty="0">
                <a:latin typeface="Arial" panose="020B0604020202020204" pitchFamily="34" charset="0"/>
                <a:cs typeface="Arial" panose="020B0604020202020204" pitchFamily="34" charset="0"/>
              </a:rPr>
              <a:t> law of planetary motion)</a:t>
            </a:r>
          </a:p>
          <a:p>
            <a:r>
              <a:rPr lang="en-GB" sz="2000" dirty="0" smtClean="0">
                <a:latin typeface="Arial" panose="020B0604020202020204" pitchFamily="34" charset="0"/>
                <a:cs typeface="Arial" panose="020B0604020202020204" pitchFamily="34" charset="0"/>
              </a:rPr>
              <a:t>Four </a:t>
            </a:r>
            <a:r>
              <a:rPr lang="en-GB" sz="2000" dirty="0">
                <a:latin typeface="Arial" panose="020B0604020202020204" pitchFamily="34" charset="0"/>
                <a:cs typeface="Arial" panose="020B0604020202020204" pitchFamily="34" charset="0"/>
              </a:rPr>
              <a:t>notable dwarf planets (clockwise from top left</a:t>
            </a:r>
            <a:r>
              <a:rPr lang="en-GB" sz="2000" dirty="0" smtClean="0">
                <a:latin typeface="Arial" panose="020B0604020202020204" pitchFamily="34" charset="0"/>
                <a:cs typeface="Arial" panose="020B0604020202020204" pitchFamily="34" charset="0"/>
              </a:rPr>
              <a:t>):</a:t>
            </a:r>
          </a:p>
          <a:p>
            <a:pPr lvl="1"/>
            <a:r>
              <a:rPr lang="en-GB" sz="2000" dirty="0" smtClean="0">
                <a:latin typeface="Arial" panose="020B0604020202020204" pitchFamily="34" charset="0"/>
                <a:cs typeface="Arial" panose="020B0604020202020204" pitchFamily="34" charset="0"/>
              </a:rPr>
              <a:t> </a:t>
            </a:r>
            <a:r>
              <a:rPr lang="en-GB" sz="2000" u="sng" dirty="0">
                <a:solidFill>
                  <a:schemeClr val="tx1"/>
                </a:solidFill>
                <a:latin typeface="Arial" panose="020B0604020202020204" pitchFamily="34" charset="0"/>
                <a:cs typeface="Arial" panose="020B0604020202020204" pitchFamily="34" charset="0"/>
                <a:hlinkClick r:id="rId4" tooltip="Ceres (dwarf planet)"/>
              </a:rPr>
              <a:t>Ceres</a:t>
            </a:r>
            <a:r>
              <a:rPr lang="en-GB" sz="2000" dirty="0">
                <a:solidFill>
                  <a:schemeClr val="tx1"/>
                </a:solidFill>
                <a:latin typeface="Arial" panose="020B0604020202020204" pitchFamily="34" charset="0"/>
                <a:cs typeface="Arial" panose="020B0604020202020204" pitchFamily="34" charset="0"/>
              </a:rPr>
              <a:t> as seen from the </a:t>
            </a:r>
            <a:r>
              <a:rPr lang="en-GB" sz="2000" i="1" dirty="0">
                <a:solidFill>
                  <a:schemeClr val="tx1"/>
                </a:solidFill>
                <a:latin typeface="Arial" panose="020B0604020202020204" pitchFamily="34" charset="0"/>
                <a:cs typeface="Arial" panose="020B0604020202020204" pitchFamily="34" charset="0"/>
                <a:hlinkClick r:id="rId5" tooltip="Dawn (spacecraft)"/>
              </a:rPr>
              <a:t>Dawn</a:t>
            </a:r>
            <a:r>
              <a:rPr lang="en-GB" sz="2000" dirty="0">
                <a:solidFill>
                  <a:schemeClr val="tx1"/>
                </a:solidFill>
                <a:latin typeface="Arial" panose="020B0604020202020204" pitchFamily="34" charset="0"/>
                <a:cs typeface="Arial" panose="020B0604020202020204" pitchFamily="34" charset="0"/>
                <a:hlinkClick r:id="rId5" tooltip="Dawn (spacecraft)"/>
              </a:rPr>
              <a:t> spacecraft</a:t>
            </a:r>
            <a:r>
              <a:rPr lang="en-GB" sz="2000" dirty="0">
                <a:solidFill>
                  <a:schemeClr val="tx1"/>
                </a:solidFill>
                <a:latin typeface="Arial" panose="020B0604020202020204" pitchFamily="34" charset="0"/>
                <a:cs typeface="Arial" panose="020B0604020202020204" pitchFamily="34" charset="0"/>
              </a:rPr>
              <a:t>. It is the only dwarf planet in the </a:t>
            </a:r>
            <a:r>
              <a:rPr lang="en-GB" sz="2000" dirty="0">
                <a:solidFill>
                  <a:schemeClr val="tx1"/>
                </a:solidFill>
                <a:latin typeface="Arial" panose="020B0604020202020204" pitchFamily="34" charset="0"/>
                <a:cs typeface="Arial" panose="020B0604020202020204" pitchFamily="34" charset="0"/>
                <a:hlinkClick r:id="rId6" tooltip="Asteroid belt"/>
              </a:rPr>
              <a:t>asteroid belt</a:t>
            </a:r>
            <a:r>
              <a:rPr lang="en-GB" sz="2000" dirty="0">
                <a:solidFill>
                  <a:schemeClr val="tx1"/>
                </a:solidFill>
                <a:latin typeface="Arial" panose="020B0604020202020204" pitchFamily="34" charset="0"/>
                <a:cs typeface="Arial" panose="020B0604020202020204" pitchFamily="34" charset="0"/>
              </a:rPr>
              <a:t>.</a:t>
            </a:r>
          </a:p>
          <a:p>
            <a:pPr lvl="1"/>
            <a:r>
              <a:rPr lang="en-GB" sz="2000" dirty="0">
                <a:solidFill>
                  <a:schemeClr val="tx1"/>
                </a:solidFill>
                <a:latin typeface="Arial" panose="020B0604020202020204" pitchFamily="34" charset="0"/>
                <a:cs typeface="Arial" panose="020B0604020202020204" pitchFamily="34" charset="0"/>
                <a:hlinkClick r:id="rId7" tooltip="Pluto"/>
              </a:rPr>
              <a:t>Pluto</a:t>
            </a:r>
            <a:r>
              <a:rPr lang="en-GB" sz="2000" dirty="0">
                <a:solidFill>
                  <a:schemeClr val="tx1"/>
                </a:solidFill>
                <a:latin typeface="Arial" panose="020B0604020202020204" pitchFamily="34" charset="0"/>
                <a:cs typeface="Arial" panose="020B0604020202020204" pitchFamily="34" charset="0"/>
              </a:rPr>
              <a:t> as viewed by </a:t>
            </a:r>
            <a:r>
              <a:rPr lang="en-GB" sz="2000" i="1" dirty="0">
                <a:solidFill>
                  <a:schemeClr val="tx1"/>
                </a:solidFill>
                <a:latin typeface="Arial" panose="020B0604020202020204" pitchFamily="34" charset="0"/>
                <a:cs typeface="Arial" panose="020B0604020202020204" pitchFamily="34" charset="0"/>
                <a:hlinkClick r:id="rId8" tooltip="New Horizons"/>
              </a:rPr>
              <a:t>New Horizons</a:t>
            </a:r>
            <a:r>
              <a:rPr lang="en-GB" sz="2000" dirty="0">
                <a:solidFill>
                  <a:schemeClr val="tx1"/>
                </a:solidFill>
                <a:latin typeface="Arial" panose="020B0604020202020204" pitchFamily="34" charset="0"/>
                <a:cs typeface="Arial" panose="020B0604020202020204" pitchFamily="34" charset="0"/>
              </a:rPr>
              <a:t> space probe on 13 July 2015.</a:t>
            </a:r>
          </a:p>
          <a:p>
            <a:pPr lvl="1"/>
            <a:r>
              <a:rPr lang="en-GB" sz="2000" dirty="0" err="1">
                <a:solidFill>
                  <a:schemeClr val="tx1"/>
                </a:solidFill>
                <a:latin typeface="Arial" panose="020B0604020202020204" pitchFamily="34" charset="0"/>
                <a:cs typeface="Arial" panose="020B0604020202020204" pitchFamily="34" charset="0"/>
                <a:hlinkClick r:id="rId9" tooltip="Makemake"/>
              </a:rPr>
              <a:t>Makemake</a:t>
            </a:r>
            <a:r>
              <a:rPr lang="en-GB" sz="2000" dirty="0">
                <a:solidFill>
                  <a:schemeClr val="tx1"/>
                </a:solidFill>
                <a:latin typeface="Arial" panose="020B0604020202020204" pitchFamily="34" charset="0"/>
                <a:cs typeface="Arial" panose="020B0604020202020204" pitchFamily="34" charset="0"/>
              </a:rPr>
              <a:t> and its </a:t>
            </a:r>
            <a:r>
              <a:rPr lang="en-GB" sz="2000" dirty="0" smtClean="0">
                <a:solidFill>
                  <a:schemeClr val="tx1"/>
                </a:solidFill>
                <a:latin typeface="Arial" panose="020B0604020202020204" pitchFamily="34" charset="0"/>
                <a:cs typeface="Arial" panose="020B0604020202020204" pitchFamily="34" charset="0"/>
              </a:rPr>
              <a:t>natural satellites </a:t>
            </a:r>
            <a:r>
              <a:rPr lang="en-GB" sz="2000" dirty="0" smtClean="0">
                <a:solidFill>
                  <a:schemeClr val="tx1"/>
                </a:solidFill>
                <a:latin typeface="Arial" panose="020B0604020202020204" pitchFamily="34" charset="0"/>
                <a:cs typeface="Arial" panose="020B0604020202020204" pitchFamily="34" charset="0"/>
                <a:hlinkClick r:id="rId10" tooltip="S/2015 (136472) 1"/>
              </a:rPr>
              <a:t>S/2015 </a:t>
            </a:r>
            <a:r>
              <a:rPr lang="en-GB" sz="2000" dirty="0">
                <a:solidFill>
                  <a:schemeClr val="tx1"/>
                </a:solidFill>
                <a:latin typeface="Arial" panose="020B0604020202020204" pitchFamily="34" charset="0"/>
                <a:cs typeface="Arial" panose="020B0604020202020204" pitchFamily="34" charset="0"/>
                <a:hlinkClick r:id="rId10" tooltip="S/2015 (136472) 1"/>
              </a:rPr>
              <a:t>(136472) 1</a:t>
            </a:r>
            <a:r>
              <a:rPr lang="en-GB" sz="2000" dirty="0">
                <a:solidFill>
                  <a:schemeClr val="tx1"/>
                </a:solidFill>
                <a:latin typeface="Arial" panose="020B0604020202020204" pitchFamily="34" charset="0"/>
                <a:cs typeface="Arial" panose="020B0604020202020204" pitchFamily="34" charset="0"/>
              </a:rPr>
              <a:t> viewed by the </a:t>
            </a:r>
            <a:r>
              <a:rPr lang="en-GB" sz="2000" dirty="0">
                <a:solidFill>
                  <a:schemeClr val="tx1"/>
                </a:solidFill>
                <a:latin typeface="Arial" panose="020B0604020202020204" pitchFamily="34" charset="0"/>
                <a:cs typeface="Arial" panose="020B0604020202020204" pitchFamily="34" charset="0"/>
                <a:hlinkClick r:id="rId11" tooltip="Hubble Space Telescope"/>
              </a:rPr>
              <a:t>Hubble Space Telescope</a:t>
            </a:r>
            <a:r>
              <a:rPr lang="en-GB" sz="2000" dirty="0">
                <a:solidFill>
                  <a:schemeClr val="tx1"/>
                </a:solidFill>
                <a:latin typeface="Arial" panose="020B0604020202020204" pitchFamily="34" charset="0"/>
                <a:cs typeface="Arial" panose="020B0604020202020204" pitchFamily="34" charset="0"/>
              </a:rPr>
              <a:t>.</a:t>
            </a:r>
          </a:p>
          <a:p>
            <a:pPr lvl="1"/>
            <a:r>
              <a:rPr lang="en-GB" sz="2000" dirty="0">
                <a:solidFill>
                  <a:schemeClr val="tx1"/>
                </a:solidFill>
                <a:latin typeface="Arial" panose="020B0604020202020204" pitchFamily="34" charset="0"/>
                <a:cs typeface="Arial" panose="020B0604020202020204" pitchFamily="34" charset="0"/>
                <a:hlinkClick r:id="rId12" tooltip="Eris (dwarf planet)"/>
              </a:rPr>
              <a:t>Eris</a:t>
            </a:r>
            <a:r>
              <a:rPr lang="en-GB" sz="2000" dirty="0">
                <a:solidFill>
                  <a:schemeClr val="tx1"/>
                </a:solidFill>
                <a:latin typeface="Arial" panose="020B0604020202020204" pitchFamily="34" charset="0"/>
                <a:cs typeface="Arial" panose="020B0604020202020204" pitchFamily="34" charset="0"/>
              </a:rPr>
              <a:t> and its </a:t>
            </a:r>
            <a:r>
              <a:rPr lang="en-GB" sz="2000" dirty="0" smtClean="0">
                <a:solidFill>
                  <a:schemeClr val="tx1"/>
                </a:solidFill>
                <a:latin typeface="Arial" panose="020B0604020202020204" pitchFamily="34" charset="0"/>
                <a:cs typeface="Arial" panose="020B0604020202020204" pitchFamily="34" charset="0"/>
              </a:rPr>
              <a:t>natural satellites </a:t>
            </a:r>
            <a:r>
              <a:rPr lang="en-GB" sz="2000" dirty="0" err="1" smtClean="0">
                <a:solidFill>
                  <a:schemeClr val="tx1"/>
                </a:solidFill>
                <a:latin typeface="Arial" panose="020B0604020202020204" pitchFamily="34" charset="0"/>
                <a:cs typeface="Arial" panose="020B0604020202020204" pitchFamily="34" charset="0"/>
                <a:hlinkClick r:id="rId13" tooltip="Dysnomia (moon)"/>
              </a:rPr>
              <a:t>Dysnomia</a:t>
            </a:r>
            <a:r>
              <a:rPr lang="en-GB" sz="2000" dirty="0" smtClean="0">
                <a:solidFill>
                  <a:schemeClr val="tx1"/>
                </a:solidFill>
                <a:latin typeface="Arial" panose="020B0604020202020204" pitchFamily="34" charset="0"/>
                <a:cs typeface="Arial" panose="020B0604020202020204" pitchFamily="34" charset="0"/>
              </a:rPr>
              <a:t> </a:t>
            </a:r>
            <a:r>
              <a:rPr lang="en-GB" sz="2000" dirty="0">
                <a:solidFill>
                  <a:schemeClr val="tx1"/>
                </a:solidFill>
                <a:latin typeface="Arial" panose="020B0604020202020204" pitchFamily="34" charset="0"/>
                <a:cs typeface="Arial" panose="020B0604020202020204" pitchFamily="34" charset="0"/>
              </a:rPr>
              <a:t>viewed by the Hubble Space Telescope</a:t>
            </a:r>
          </a:p>
          <a:p>
            <a:pPr lvl="1"/>
            <a:r>
              <a:rPr lang="en-GB" sz="2000" dirty="0" smtClean="0">
                <a:solidFill>
                  <a:schemeClr val="tx1"/>
                </a:solidFill>
                <a:latin typeface="Arial" panose="020B0604020202020204" pitchFamily="34" charset="0"/>
                <a:cs typeface="Arial" panose="020B0604020202020204" pitchFamily="34" charset="0"/>
              </a:rPr>
              <a:t>Haume</a:t>
            </a:r>
            <a:r>
              <a:rPr lang="en-GB" sz="2000" dirty="0">
                <a:solidFill>
                  <a:schemeClr val="tx1"/>
                </a:solidFill>
                <a:latin typeface="Arial" panose="020B0604020202020204" pitchFamily="34" charset="0"/>
                <a:cs typeface="Arial" panose="020B0604020202020204" pitchFamily="34" charset="0"/>
              </a:rPr>
              <a:t>a</a:t>
            </a:r>
            <a:endParaRPr lang="en-GB" sz="2000" dirty="0">
              <a:solidFill>
                <a:schemeClr val="tx1"/>
              </a:solidFill>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GB" smtClean="0"/>
              <a:t>Earth as home of Man by Alafia, A.O. (Ph.D)</a:t>
            </a:r>
            <a:endParaRPr lang="en-US" dirty="0"/>
          </a:p>
        </p:txBody>
      </p:sp>
      <p:sp>
        <p:nvSpPr>
          <p:cNvPr id="3" name="Slide Number Placeholder 2"/>
          <p:cNvSpPr>
            <a:spLocks noGrp="1"/>
          </p:cNvSpPr>
          <p:nvPr>
            <p:ph type="sldNum" sz="quarter" idx="12"/>
          </p:nvPr>
        </p:nvSpPr>
        <p:spPr>
          <a:xfrm>
            <a:off x="8590663" y="6068658"/>
            <a:ext cx="683339" cy="365125"/>
          </a:xfrm>
        </p:spPr>
        <p:txBody>
          <a:bodyPr/>
          <a:lstStyle/>
          <a:p>
            <a:fld id="{D57F1E4F-1CFF-5643-939E-217C01CDF565}" type="slidenum">
              <a:rPr lang="en-US" smtClean="0"/>
              <a:pPr/>
              <a:t>9</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16402644"/>
      </p:ext>
    </p:extLst>
  </p:cSld>
  <p:clrMapOvr>
    <a:masterClrMapping/>
  </p:clrMapOvr>
  <mc:AlternateContent xmlns:mc="http://schemas.openxmlformats.org/markup-compatibility/2006">
    <mc:Choice xmlns:p14="http://schemas.microsoft.com/office/powerpoint/2010/main" Requires="p14">
      <p:transition spd="slow" p14:dur="2000" advTm="99711"/>
    </mc:Choice>
    <mc:Fallback>
      <p:transition spd="slow" advTm="99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152</TotalTime>
  <Words>1056</Words>
  <Application>Microsoft Office PowerPoint</Application>
  <PresentationFormat>Widescreen</PresentationFormat>
  <Paragraphs>143</Paragraphs>
  <Slides>15</Slides>
  <Notes>6</Notes>
  <HiddenSlides>0</HiddenSlides>
  <MMClips>15</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4" baseType="lpstr">
      <vt:lpstr>Agency FB</vt:lpstr>
      <vt:lpstr>Arial</vt:lpstr>
      <vt:lpstr>Arial Black</vt:lpstr>
      <vt:lpstr>Calibri</vt:lpstr>
      <vt:lpstr>Century Gothic</vt:lpstr>
      <vt:lpstr>Comic Sans MS</vt:lpstr>
      <vt:lpstr>Wingdings 3</vt:lpstr>
      <vt:lpstr>Ion Boardroom</vt:lpstr>
      <vt:lpstr>CorelDRAW</vt:lpstr>
      <vt:lpstr>PowerPoint Presentation</vt:lpstr>
      <vt:lpstr>Earth as home of Man</vt:lpstr>
      <vt:lpstr>Outline</vt:lpstr>
      <vt:lpstr>The Universe</vt:lpstr>
      <vt:lpstr>Our Milky Way</vt:lpstr>
      <vt:lpstr>The  Sun and its system</vt:lpstr>
      <vt:lpstr>PowerPoint Presentation</vt:lpstr>
      <vt:lpstr>Satellites </vt:lpstr>
      <vt:lpstr>Dwarf Planets</vt:lpstr>
      <vt:lpstr>Earth’s Size</vt:lpstr>
      <vt:lpstr>EARTH</vt:lpstr>
      <vt:lpstr>Earths shape</vt:lpstr>
      <vt:lpstr>Earths Movement</vt:lpstr>
      <vt:lpstr>Earth’s Rotation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Alafia Azeezat O</dc:creator>
  <cp:lastModifiedBy>Dr Alafia Azeezat O</cp:lastModifiedBy>
  <cp:revision>6</cp:revision>
  <dcterms:created xsi:type="dcterms:W3CDTF">2020-04-16T16:26:36Z</dcterms:created>
  <dcterms:modified xsi:type="dcterms:W3CDTF">2020-04-16T18:58:44Z</dcterms:modified>
</cp:coreProperties>
</file>